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2"/>
  </p:notesMasterIdLst>
  <p:sldIdLst>
    <p:sldId id="256" r:id="rId2"/>
    <p:sldId id="266" r:id="rId3"/>
    <p:sldId id="267" r:id="rId4"/>
    <p:sldId id="276" r:id="rId5"/>
    <p:sldId id="366" r:id="rId6"/>
    <p:sldId id="410" r:id="rId7"/>
    <p:sldId id="415" r:id="rId8"/>
    <p:sldId id="416" r:id="rId9"/>
    <p:sldId id="434" r:id="rId10"/>
    <p:sldId id="417" r:id="rId11"/>
    <p:sldId id="419" r:id="rId12"/>
    <p:sldId id="435" r:id="rId13"/>
    <p:sldId id="418" r:id="rId14"/>
    <p:sldId id="436" r:id="rId15"/>
    <p:sldId id="420" r:id="rId16"/>
    <p:sldId id="437" r:id="rId17"/>
    <p:sldId id="421" r:id="rId18"/>
    <p:sldId id="422" r:id="rId19"/>
    <p:sldId id="438" r:id="rId20"/>
    <p:sldId id="423" r:id="rId21"/>
    <p:sldId id="439" r:id="rId22"/>
    <p:sldId id="424" r:id="rId23"/>
    <p:sldId id="440" r:id="rId24"/>
    <p:sldId id="425" r:id="rId25"/>
    <p:sldId id="426" r:id="rId26"/>
    <p:sldId id="427" r:id="rId27"/>
    <p:sldId id="428" r:id="rId28"/>
    <p:sldId id="429" r:id="rId29"/>
    <p:sldId id="431" r:id="rId30"/>
    <p:sldId id="430" r:id="rId31"/>
    <p:sldId id="441" r:id="rId32"/>
    <p:sldId id="432" r:id="rId33"/>
    <p:sldId id="442" r:id="rId34"/>
    <p:sldId id="443" r:id="rId35"/>
    <p:sldId id="444" r:id="rId36"/>
    <p:sldId id="445" r:id="rId37"/>
    <p:sldId id="446" r:id="rId38"/>
    <p:sldId id="453" r:id="rId39"/>
    <p:sldId id="433" r:id="rId40"/>
    <p:sldId id="447" r:id="rId41"/>
    <p:sldId id="448" r:id="rId42"/>
    <p:sldId id="449" r:id="rId43"/>
    <p:sldId id="450" r:id="rId44"/>
    <p:sldId id="451" r:id="rId45"/>
    <p:sldId id="452" r:id="rId46"/>
    <p:sldId id="454" r:id="rId47"/>
    <p:sldId id="455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3" r:id="rId56"/>
    <p:sldId id="464" r:id="rId57"/>
    <p:sldId id="465" r:id="rId58"/>
    <p:sldId id="466" r:id="rId59"/>
    <p:sldId id="467" r:id="rId60"/>
    <p:sldId id="468" r:id="rId61"/>
    <p:sldId id="469" r:id="rId62"/>
    <p:sldId id="470" r:id="rId63"/>
    <p:sldId id="471" r:id="rId64"/>
    <p:sldId id="472" r:id="rId65"/>
    <p:sldId id="473" r:id="rId66"/>
    <p:sldId id="474" r:id="rId67"/>
    <p:sldId id="475" r:id="rId68"/>
    <p:sldId id="476" r:id="rId69"/>
    <p:sldId id="477" r:id="rId70"/>
    <p:sldId id="478" r:id="rId71"/>
    <p:sldId id="479" r:id="rId72"/>
    <p:sldId id="480" r:id="rId73"/>
    <p:sldId id="481" r:id="rId74"/>
    <p:sldId id="482" r:id="rId75"/>
    <p:sldId id="483" r:id="rId76"/>
    <p:sldId id="484" r:id="rId77"/>
    <p:sldId id="485" r:id="rId78"/>
    <p:sldId id="486" r:id="rId79"/>
    <p:sldId id="487" r:id="rId80"/>
    <p:sldId id="488" r:id="rId81"/>
    <p:sldId id="489" r:id="rId82"/>
    <p:sldId id="490" r:id="rId83"/>
    <p:sldId id="491" r:id="rId84"/>
    <p:sldId id="492" r:id="rId85"/>
    <p:sldId id="493" r:id="rId86"/>
    <p:sldId id="494" r:id="rId87"/>
    <p:sldId id="495" r:id="rId88"/>
    <p:sldId id="496" r:id="rId89"/>
    <p:sldId id="497" r:id="rId90"/>
    <p:sldId id="498" r:id="rId91"/>
    <p:sldId id="499" r:id="rId92"/>
    <p:sldId id="500" r:id="rId93"/>
    <p:sldId id="501" r:id="rId94"/>
    <p:sldId id="502" r:id="rId95"/>
    <p:sldId id="503" r:id="rId96"/>
    <p:sldId id="504" r:id="rId97"/>
    <p:sldId id="505" r:id="rId98"/>
    <p:sldId id="506" r:id="rId99"/>
    <p:sldId id="507" r:id="rId100"/>
    <p:sldId id="508" r:id="rId101"/>
    <p:sldId id="509" r:id="rId102"/>
    <p:sldId id="510" r:id="rId103"/>
    <p:sldId id="511" r:id="rId104"/>
    <p:sldId id="512" r:id="rId105"/>
    <p:sldId id="513" r:id="rId106"/>
    <p:sldId id="514" r:id="rId107"/>
    <p:sldId id="515" r:id="rId108"/>
    <p:sldId id="516" r:id="rId109"/>
    <p:sldId id="517" r:id="rId110"/>
    <p:sldId id="518" r:id="rId111"/>
    <p:sldId id="519" r:id="rId112"/>
    <p:sldId id="520" r:id="rId113"/>
    <p:sldId id="521" r:id="rId114"/>
    <p:sldId id="522" r:id="rId115"/>
    <p:sldId id="523" r:id="rId116"/>
    <p:sldId id="524" r:id="rId117"/>
    <p:sldId id="525" r:id="rId118"/>
    <p:sldId id="526" r:id="rId119"/>
    <p:sldId id="527" r:id="rId120"/>
    <p:sldId id="280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0" autoAdjust="0"/>
    <p:restoredTop sz="76108" autoAdjust="0"/>
  </p:normalViewPr>
  <p:slideViewPr>
    <p:cSldViewPr snapToGrid="0">
      <p:cViewPr varScale="1">
        <p:scale>
          <a:sx n="88" d="100"/>
          <a:sy n="88" d="100"/>
        </p:scale>
        <p:origin x="3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A8160-444E-4086-B454-8FE8F8BAE13D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40A2B-5328-41E6-8B05-DBD9FD3C82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547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Now: Slides with Annotation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Next: Slides with Annotation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*****Preparation Notes*****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Students taking this course should already have covered</a:t>
            </a:r>
            <a:r>
              <a:rPr lang="en-US" baseline="0" dirty="0"/>
              <a:t> linear algebra elsewhere.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will use linear algebra extensively in this course.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529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318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124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Now: Slides with Annotation</a:t>
            </a:r>
          </a:p>
          <a:p>
            <a:pPr marL="228600" indent="-228600"/>
            <a:r>
              <a:rPr lang="en-US" altLang="en-US" b="1" dirty="0">
                <a:latin typeface="Arial" panose="020B0604020202020204" pitchFamily="34" charset="0"/>
              </a:rPr>
              <a:t>Next: Slides with Annotation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814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0098" y="1562793"/>
            <a:ext cx="7892169" cy="2395043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000" b="1">
                <a:latin typeface="Minion Pro" panose="02040503050306020203" pitchFamily="18" charset="0"/>
              </a:defRPr>
            </a:lvl1pPr>
          </a:lstStyle>
          <a:p>
            <a:r>
              <a:rPr lang="en-US" dirty="0"/>
              <a:t>Add title here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59429" y="4236521"/>
            <a:ext cx="7882839" cy="1655762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800" b="1" kern="1200" spc="90" baseline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Lesson number here</a:t>
            </a:r>
          </a:p>
          <a:p>
            <a:r>
              <a:rPr lang="en-US" dirty="0"/>
              <a:t>Add </a:t>
            </a:r>
            <a:r>
              <a:rPr lang="en-US"/>
              <a:t>Lesson title here</a:t>
            </a:r>
            <a:endParaRPr lang="en-US" dirty="0"/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559836" y="6458988"/>
            <a:ext cx="3844213" cy="399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© 2020 UMass Amherst Global.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2183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ne Header - 2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806"/>
            <a:ext cx="10280779" cy="4343048"/>
          </a:xfrm>
        </p:spPr>
        <p:txBody>
          <a:bodyPr>
            <a:normAutofit/>
          </a:bodyPr>
          <a:lstStyle>
            <a:lvl1pPr>
              <a:defRPr sz="24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DF5A31-C3C4-8346-91BB-E4AA11671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7714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ne Header - 2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3253"/>
            <a:ext cx="10280779" cy="4343048"/>
          </a:xfrm>
        </p:spPr>
        <p:txBody>
          <a:bodyPr>
            <a:normAutofit/>
          </a:bodyPr>
          <a:lstStyle>
            <a:lvl1pPr>
              <a:defRPr sz="22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E9B33C-CF81-1D4E-9EF8-F2531DBE0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1948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Line Header - 2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D2F2B-FF99-4569-9466-C8658579E3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E793F-7623-47AC-B71F-B9B5042A749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C20E83-DDB6-406A-84E0-9F28DCD64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694484"/>
            <a:ext cx="10515600" cy="128630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D2BB2B-4866-4680-95FD-DD4C8D0B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76618"/>
            <a:ext cx="10515600" cy="3810396"/>
          </a:xfrm>
        </p:spPr>
        <p:txBody>
          <a:bodyPr>
            <a:normAutofit/>
          </a:bodyPr>
          <a:lstStyle>
            <a:lvl1pPr>
              <a:defRPr sz="22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A8632E89-1A46-334A-AA36-2B9708D34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125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88261"/>
            <a:ext cx="10515600" cy="755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96358"/>
            <a:ext cx="10280779" cy="2668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Add bullets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610600" y="64145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fld id="{953FA840-7BA5-48A8-BEB4-818C152EB02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38200" y="64145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Chapter 11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81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tags" Target="../tags/tag391.xml"/><Relationship Id="rId7" Type="http://schemas.openxmlformats.org/officeDocument/2006/relationships/image" Target="../media/image139.png"/><Relationship Id="rId2" Type="http://schemas.openxmlformats.org/officeDocument/2006/relationships/tags" Target="../tags/tag390.xml"/><Relationship Id="rId1" Type="http://schemas.openxmlformats.org/officeDocument/2006/relationships/tags" Target="../tags/tag389.xml"/><Relationship Id="rId6" Type="http://schemas.openxmlformats.org/officeDocument/2006/relationships/image" Target="../media/image13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2.xml"/><Relationship Id="rId9" Type="http://schemas.openxmlformats.org/officeDocument/2006/relationships/image" Target="../media/image28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tags" Target="../tags/tag395.xml"/><Relationship Id="rId7" Type="http://schemas.openxmlformats.org/officeDocument/2006/relationships/image" Target="../media/image286.png"/><Relationship Id="rId2" Type="http://schemas.openxmlformats.org/officeDocument/2006/relationships/tags" Target="../tags/tag394.xml"/><Relationship Id="rId1" Type="http://schemas.openxmlformats.org/officeDocument/2006/relationships/tags" Target="../tags/tag39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88.png"/><Relationship Id="rId5" Type="http://schemas.openxmlformats.org/officeDocument/2006/relationships/tags" Target="../tags/tag397.xml"/><Relationship Id="rId10" Type="http://schemas.openxmlformats.org/officeDocument/2006/relationships/image" Target="../media/image209.png"/><Relationship Id="rId4" Type="http://schemas.openxmlformats.org/officeDocument/2006/relationships/tags" Target="../tags/tag396.xml"/><Relationship Id="rId9" Type="http://schemas.openxmlformats.org/officeDocument/2006/relationships/image" Target="../media/image16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tags" Target="../tags/tag400.xml"/><Relationship Id="rId7" Type="http://schemas.openxmlformats.org/officeDocument/2006/relationships/image" Target="../media/image290.png"/><Relationship Id="rId2" Type="http://schemas.openxmlformats.org/officeDocument/2006/relationships/tags" Target="../tags/tag399.xml"/><Relationship Id="rId1" Type="http://schemas.openxmlformats.org/officeDocument/2006/relationships/tags" Target="../tags/tag398.xml"/><Relationship Id="rId6" Type="http://schemas.openxmlformats.org/officeDocument/2006/relationships/image" Target="../media/image28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3.png"/><Relationship Id="rId4" Type="http://schemas.openxmlformats.org/officeDocument/2006/relationships/tags" Target="../tags/tag401.xml"/><Relationship Id="rId9" Type="http://schemas.openxmlformats.org/officeDocument/2006/relationships/image" Target="../media/image292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19.png"/><Relationship Id="rId3" Type="http://schemas.openxmlformats.org/officeDocument/2006/relationships/tags" Target="../tags/tag404.xml"/><Relationship Id="rId7" Type="http://schemas.openxmlformats.org/officeDocument/2006/relationships/tags" Target="../tags/tag408.xml"/><Relationship Id="rId12" Type="http://schemas.openxmlformats.org/officeDocument/2006/relationships/image" Target="../media/image84.png"/><Relationship Id="rId2" Type="http://schemas.openxmlformats.org/officeDocument/2006/relationships/tags" Target="../tags/tag403.xml"/><Relationship Id="rId1" Type="http://schemas.openxmlformats.org/officeDocument/2006/relationships/tags" Target="../tags/tag402.xml"/><Relationship Id="rId6" Type="http://schemas.openxmlformats.org/officeDocument/2006/relationships/tags" Target="../tags/tag407.xml"/><Relationship Id="rId11" Type="http://schemas.openxmlformats.org/officeDocument/2006/relationships/image" Target="../media/image218.png"/><Relationship Id="rId5" Type="http://schemas.openxmlformats.org/officeDocument/2006/relationships/tags" Target="../tags/tag406.xml"/><Relationship Id="rId15" Type="http://schemas.openxmlformats.org/officeDocument/2006/relationships/image" Target="../media/image221.png"/><Relationship Id="rId10" Type="http://schemas.openxmlformats.org/officeDocument/2006/relationships/image" Target="../media/image139.png"/><Relationship Id="rId4" Type="http://schemas.openxmlformats.org/officeDocument/2006/relationships/tags" Target="../tags/tag405.xml"/><Relationship Id="rId9" Type="http://schemas.openxmlformats.org/officeDocument/2006/relationships/image" Target="../media/image135.png"/><Relationship Id="rId14" Type="http://schemas.openxmlformats.org/officeDocument/2006/relationships/image" Target="../media/image22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tags" Target="../tags/tag411.xml"/><Relationship Id="rId7" Type="http://schemas.openxmlformats.org/officeDocument/2006/relationships/image" Target="../media/image223.png"/><Relationship Id="rId2" Type="http://schemas.openxmlformats.org/officeDocument/2006/relationships/tags" Target="../tags/tag410.xml"/><Relationship Id="rId1" Type="http://schemas.openxmlformats.org/officeDocument/2006/relationships/tags" Target="../tags/tag409.xml"/><Relationship Id="rId6" Type="http://schemas.openxmlformats.org/officeDocument/2006/relationships/image" Target="../media/image2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2.xml"/><Relationship Id="rId9" Type="http://schemas.openxmlformats.org/officeDocument/2006/relationships/image" Target="../media/image225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95.png"/><Relationship Id="rId3" Type="http://schemas.openxmlformats.org/officeDocument/2006/relationships/tags" Target="../tags/tag415.xml"/><Relationship Id="rId7" Type="http://schemas.openxmlformats.org/officeDocument/2006/relationships/tags" Target="../tags/tag419.xml"/><Relationship Id="rId12" Type="http://schemas.openxmlformats.org/officeDocument/2006/relationships/image" Target="../media/image84.png"/><Relationship Id="rId2" Type="http://schemas.openxmlformats.org/officeDocument/2006/relationships/tags" Target="../tags/tag414.xml"/><Relationship Id="rId1" Type="http://schemas.openxmlformats.org/officeDocument/2006/relationships/tags" Target="../tags/tag413.xml"/><Relationship Id="rId6" Type="http://schemas.openxmlformats.org/officeDocument/2006/relationships/tags" Target="../tags/tag418.xml"/><Relationship Id="rId11" Type="http://schemas.openxmlformats.org/officeDocument/2006/relationships/image" Target="../media/image294.png"/><Relationship Id="rId5" Type="http://schemas.openxmlformats.org/officeDocument/2006/relationships/tags" Target="../tags/tag417.xml"/><Relationship Id="rId10" Type="http://schemas.openxmlformats.org/officeDocument/2006/relationships/image" Target="../media/image292.png"/><Relationship Id="rId4" Type="http://schemas.openxmlformats.org/officeDocument/2006/relationships/tags" Target="../tags/tag416.xml"/><Relationship Id="rId9" Type="http://schemas.openxmlformats.org/officeDocument/2006/relationships/image" Target="../media/image29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243.png"/><Relationship Id="rId3" Type="http://schemas.openxmlformats.org/officeDocument/2006/relationships/tags" Target="../tags/tag42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2.png"/><Relationship Id="rId2" Type="http://schemas.openxmlformats.org/officeDocument/2006/relationships/tags" Target="../tags/tag421.xml"/><Relationship Id="rId1" Type="http://schemas.openxmlformats.org/officeDocument/2006/relationships/tags" Target="../tags/tag420.xml"/><Relationship Id="rId6" Type="http://schemas.openxmlformats.org/officeDocument/2006/relationships/tags" Target="../tags/tag425.xml"/><Relationship Id="rId11" Type="http://schemas.openxmlformats.org/officeDocument/2006/relationships/image" Target="../media/image242.png"/><Relationship Id="rId5" Type="http://schemas.openxmlformats.org/officeDocument/2006/relationships/tags" Target="../tags/tag424.xml"/><Relationship Id="rId10" Type="http://schemas.openxmlformats.org/officeDocument/2006/relationships/image" Target="../media/image241.png"/><Relationship Id="rId4" Type="http://schemas.openxmlformats.org/officeDocument/2006/relationships/tags" Target="../tags/tag423.xml"/><Relationship Id="rId9" Type="http://schemas.openxmlformats.org/officeDocument/2006/relationships/image" Target="../media/image1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tags" Target="../tags/tag428.xml"/><Relationship Id="rId7" Type="http://schemas.openxmlformats.org/officeDocument/2006/relationships/image" Target="../media/image202.png"/><Relationship Id="rId2" Type="http://schemas.openxmlformats.org/officeDocument/2006/relationships/tags" Target="../tags/tag427.xml"/><Relationship Id="rId1" Type="http://schemas.openxmlformats.org/officeDocument/2006/relationships/tags" Target="../tags/tag426.xml"/><Relationship Id="rId6" Type="http://schemas.openxmlformats.org/officeDocument/2006/relationships/image" Target="../media/image2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9.xml"/><Relationship Id="rId9" Type="http://schemas.openxmlformats.org/officeDocument/2006/relationships/image" Target="../media/image244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tags" Target="../tags/tag432.xml"/><Relationship Id="rId7" Type="http://schemas.openxmlformats.org/officeDocument/2006/relationships/image" Target="../media/image297.png"/><Relationship Id="rId2" Type="http://schemas.openxmlformats.org/officeDocument/2006/relationships/tags" Target="../tags/tag431.xml"/><Relationship Id="rId1" Type="http://schemas.openxmlformats.org/officeDocument/2006/relationships/tags" Target="../tags/tag430.xml"/><Relationship Id="rId6" Type="http://schemas.openxmlformats.org/officeDocument/2006/relationships/image" Target="../media/image29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00.png"/><Relationship Id="rId4" Type="http://schemas.openxmlformats.org/officeDocument/2006/relationships/tags" Target="../tags/tag433.xml"/><Relationship Id="rId9" Type="http://schemas.openxmlformats.org/officeDocument/2006/relationships/image" Target="../media/image299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6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25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24.png"/><Relationship Id="rId5" Type="http://schemas.openxmlformats.org/officeDocument/2006/relationships/tags" Target="../tags/tag25.xml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tags" Target="../tags/tag24.xml"/><Relationship Id="rId9" Type="http://schemas.openxmlformats.org/officeDocument/2006/relationships/image" Target="../media/image21.png"/><Relationship Id="rId14" Type="http://schemas.openxmlformats.org/officeDocument/2006/relationships/image" Target="../media/image2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tags" Target="../tags/tag441.xml"/><Relationship Id="rId13" Type="http://schemas.openxmlformats.org/officeDocument/2006/relationships/image" Target="../media/image27.png"/><Relationship Id="rId3" Type="http://schemas.openxmlformats.org/officeDocument/2006/relationships/tags" Target="../tags/tag436.xml"/><Relationship Id="rId7" Type="http://schemas.openxmlformats.org/officeDocument/2006/relationships/tags" Target="../tags/tag440.xml"/><Relationship Id="rId12" Type="http://schemas.openxmlformats.org/officeDocument/2006/relationships/image" Target="../media/image303.png"/><Relationship Id="rId17" Type="http://schemas.openxmlformats.org/officeDocument/2006/relationships/image" Target="../media/image307.png"/><Relationship Id="rId2" Type="http://schemas.openxmlformats.org/officeDocument/2006/relationships/tags" Target="../tags/tag435.xml"/><Relationship Id="rId16" Type="http://schemas.openxmlformats.org/officeDocument/2006/relationships/image" Target="../media/image306.png"/><Relationship Id="rId1" Type="http://schemas.openxmlformats.org/officeDocument/2006/relationships/tags" Target="../tags/tag434.xml"/><Relationship Id="rId6" Type="http://schemas.openxmlformats.org/officeDocument/2006/relationships/tags" Target="../tags/tag439.xml"/><Relationship Id="rId11" Type="http://schemas.openxmlformats.org/officeDocument/2006/relationships/image" Target="../media/image37.png"/><Relationship Id="rId5" Type="http://schemas.openxmlformats.org/officeDocument/2006/relationships/tags" Target="../tags/tag438.xml"/><Relationship Id="rId15" Type="http://schemas.openxmlformats.org/officeDocument/2006/relationships/image" Target="../media/image305.png"/><Relationship Id="rId10" Type="http://schemas.openxmlformats.org/officeDocument/2006/relationships/image" Target="../media/image302.png"/><Relationship Id="rId4" Type="http://schemas.openxmlformats.org/officeDocument/2006/relationships/tags" Target="../tags/tag43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0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tags" Target="../tags/tag444.xml"/><Relationship Id="rId7" Type="http://schemas.openxmlformats.org/officeDocument/2006/relationships/image" Target="../media/image308.png"/><Relationship Id="rId2" Type="http://schemas.openxmlformats.org/officeDocument/2006/relationships/tags" Target="../tags/tag443.xml"/><Relationship Id="rId1" Type="http://schemas.openxmlformats.org/officeDocument/2006/relationships/tags" Target="../tags/tag44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46.xml"/><Relationship Id="rId10" Type="http://schemas.openxmlformats.org/officeDocument/2006/relationships/image" Target="../media/image311.png"/><Relationship Id="rId4" Type="http://schemas.openxmlformats.org/officeDocument/2006/relationships/tags" Target="../tags/tag445.xml"/><Relationship Id="rId9" Type="http://schemas.openxmlformats.org/officeDocument/2006/relationships/image" Target="../media/image31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tags" Target="../tags/tag449.xml"/><Relationship Id="rId7" Type="http://schemas.openxmlformats.org/officeDocument/2006/relationships/image" Target="../media/image314.png"/><Relationship Id="rId2" Type="http://schemas.openxmlformats.org/officeDocument/2006/relationships/tags" Target="../tags/tag448.xml"/><Relationship Id="rId1" Type="http://schemas.openxmlformats.org/officeDocument/2006/relationships/tags" Target="../tags/tag447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tags" Target="../tags/tag452.xml"/><Relationship Id="rId7" Type="http://schemas.openxmlformats.org/officeDocument/2006/relationships/image" Target="../media/image317.png"/><Relationship Id="rId2" Type="http://schemas.openxmlformats.org/officeDocument/2006/relationships/tags" Target="../tags/tag451.xml"/><Relationship Id="rId1" Type="http://schemas.openxmlformats.org/officeDocument/2006/relationships/tags" Target="../tags/tag450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tags" Target="../tags/tag456.xml"/><Relationship Id="rId7" Type="http://schemas.openxmlformats.org/officeDocument/2006/relationships/image" Target="../media/image321.png"/><Relationship Id="rId2" Type="http://schemas.openxmlformats.org/officeDocument/2006/relationships/tags" Target="../tags/tag455.xml"/><Relationship Id="rId1" Type="http://schemas.openxmlformats.org/officeDocument/2006/relationships/tags" Target="../tags/tag454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tags" Target="../tags/tag459.xml"/><Relationship Id="rId7" Type="http://schemas.openxmlformats.org/officeDocument/2006/relationships/image" Target="../media/image322.png"/><Relationship Id="rId2" Type="http://schemas.openxmlformats.org/officeDocument/2006/relationships/tags" Target="../tags/tag458.xml"/><Relationship Id="rId1" Type="http://schemas.openxmlformats.org/officeDocument/2006/relationships/tags" Target="../tags/tag457.xml"/><Relationship Id="rId6" Type="http://schemas.openxmlformats.org/officeDocument/2006/relationships/image" Target="../media/image30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0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tags" Target="../tags/tag463.xml"/><Relationship Id="rId7" Type="http://schemas.openxmlformats.org/officeDocument/2006/relationships/image" Target="../media/image308.png"/><Relationship Id="rId2" Type="http://schemas.openxmlformats.org/officeDocument/2006/relationships/tags" Target="../tags/tag462.xml"/><Relationship Id="rId1" Type="http://schemas.openxmlformats.org/officeDocument/2006/relationships/tags" Target="../tags/tag46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27.png"/><Relationship Id="rId5" Type="http://schemas.openxmlformats.org/officeDocument/2006/relationships/tags" Target="../tags/tag465.xml"/><Relationship Id="rId10" Type="http://schemas.openxmlformats.org/officeDocument/2006/relationships/image" Target="../media/image326.png"/><Relationship Id="rId4" Type="http://schemas.openxmlformats.org/officeDocument/2006/relationships/tags" Target="../tags/tag464.xml"/><Relationship Id="rId9" Type="http://schemas.openxmlformats.org/officeDocument/2006/relationships/image" Target="../media/image325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tags" Target="../tags/tag468.xml"/><Relationship Id="rId7" Type="http://schemas.openxmlformats.org/officeDocument/2006/relationships/image" Target="../media/image328.png"/><Relationship Id="rId2" Type="http://schemas.openxmlformats.org/officeDocument/2006/relationships/tags" Target="../tags/tag467.xml"/><Relationship Id="rId1" Type="http://schemas.openxmlformats.org/officeDocument/2006/relationships/tags" Target="../tags/tag46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32.png"/><Relationship Id="rId5" Type="http://schemas.openxmlformats.org/officeDocument/2006/relationships/tags" Target="../tags/tag470.xml"/><Relationship Id="rId10" Type="http://schemas.openxmlformats.org/officeDocument/2006/relationships/image" Target="../media/image331.png"/><Relationship Id="rId4" Type="http://schemas.openxmlformats.org/officeDocument/2006/relationships/tags" Target="../tags/tag469.xml"/><Relationship Id="rId9" Type="http://schemas.openxmlformats.org/officeDocument/2006/relationships/image" Target="../media/image33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473.xml"/><Relationship Id="rId7" Type="http://schemas.openxmlformats.org/officeDocument/2006/relationships/image" Target="../media/image334.png"/><Relationship Id="rId2" Type="http://schemas.openxmlformats.org/officeDocument/2006/relationships/tags" Target="../tags/tag472.xml"/><Relationship Id="rId1" Type="http://schemas.openxmlformats.org/officeDocument/2006/relationships/tags" Target="../tags/tag471.xml"/><Relationship Id="rId6" Type="http://schemas.openxmlformats.org/officeDocument/2006/relationships/image" Target="../media/image333.png"/><Relationship Id="rId5" Type="http://schemas.openxmlformats.org/officeDocument/2006/relationships/image" Target="../media/image308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image" Target="../media/image32.png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tags" Target="../tags/tag29.xml"/><Relationship Id="rId16" Type="http://schemas.openxmlformats.org/officeDocument/2006/relationships/image" Target="../media/image35.png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30.png"/><Relationship Id="rId5" Type="http://schemas.openxmlformats.org/officeDocument/2006/relationships/tags" Target="../tags/tag32.xml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tags" Target="../tags/tag3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5.png"/><Relationship Id="rId3" Type="http://schemas.openxmlformats.org/officeDocument/2006/relationships/tags" Target="../tags/tag3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0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4.png"/><Relationship Id="rId5" Type="http://schemas.openxmlformats.org/officeDocument/2006/relationships/tags" Target="../tags/tag40.xml"/><Relationship Id="rId10" Type="http://schemas.openxmlformats.org/officeDocument/2006/relationships/image" Target="../media/image39.png"/><Relationship Id="rId4" Type="http://schemas.openxmlformats.org/officeDocument/2006/relationships/tags" Target="../tags/tag39.xml"/><Relationship Id="rId9" Type="http://schemas.openxmlformats.org/officeDocument/2006/relationships/image" Target="../media/image38.pn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4.xml"/><Relationship Id="rId7" Type="http://schemas.openxmlformats.org/officeDocument/2006/relationships/image" Target="../media/image4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.xml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4.pn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image" Target="../media/image39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47.png"/><Relationship Id="rId5" Type="http://schemas.openxmlformats.org/officeDocument/2006/relationships/tags" Target="../tags/tag50.xml"/><Relationship Id="rId15" Type="http://schemas.openxmlformats.org/officeDocument/2006/relationships/image" Target="../media/image49.png"/><Relationship Id="rId10" Type="http://schemas.openxmlformats.org/officeDocument/2006/relationships/image" Target="../media/image46.png"/><Relationship Id="rId4" Type="http://schemas.openxmlformats.org/officeDocument/2006/relationships/tags" Target="../tags/tag49.xml"/><Relationship Id="rId9" Type="http://schemas.openxmlformats.org/officeDocument/2006/relationships/image" Target="../media/image45.png"/><Relationship Id="rId1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image" Target="../media/image13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../media/image51.png"/><Relationship Id="rId5" Type="http://schemas.openxmlformats.org/officeDocument/2006/relationships/tags" Target="../tags/tag57.xml"/><Relationship Id="rId15" Type="http://schemas.openxmlformats.org/officeDocument/2006/relationships/image" Target="../media/image53.png"/><Relationship Id="rId10" Type="http://schemas.openxmlformats.org/officeDocument/2006/relationships/image" Target="../media/image50.png"/><Relationship Id="rId4" Type="http://schemas.openxmlformats.org/officeDocument/2006/relationships/tags" Target="../tags/tag56.xml"/><Relationship Id="rId9" Type="http://schemas.openxmlformats.org/officeDocument/2006/relationships/image" Target="../media/image11.png"/><Relationship Id="rId1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63.xml"/><Relationship Id="rId7" Type="http://schemas.openxmlformats.org/officeDocument/2006/relationships/image" Target="../media/image56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4.xml"/><Relationship Id="rId9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3.png"/><Relationship Id="rId3" Type="http://schemas.openxmlformats.org/officeDocument/2006/relationships/tags" Target="../tags/tag6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2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61.png"/><Relationship Id="rId5" Type="http://schemas.openxmlformats.org/officeDocument/2006/relationships/tags" Target="../tags/tag69.xml"/><Relationship Id="rId10" Type="http://schemas.openxmlformats.org/officeDocument/2006/relationships/image" Target="../media/image60.png"/><Relationship Id="rId4" Type="http://schemas.openxmlformats.org/officeDocument/2006/relationships/tags" Target="../tags/tag68.xml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7" Type="http://schemas.openxmlformats.org/officeDocument/2006/relationships/image" Target="../media/image66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76.xml"/><Relationship Id="rId7" Type="http://schemas.openxmlformats.org/officeDocument/2006/relationships/image" Target="../media/image11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.png"/><Relationship Id="rId5" Type="http://schemas.openxmlformats.org/officeDocument/2006/relationships/tags" Target="../tags/tag78.xml"/><Relationship Id="rId10" Type="http://schemas.openxmlformats.org/officeDocument/2006/relationships/image" Target="../media/image13.png"/><Relationship Id="rId4" Type="http://schemas.openxmlformats.org/officeDocument/2006/relationships/tags" Target="../tags/tag77.xml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82.xml"/><Relationship Id="rId7" Type="http://schemas.openxmlformats.org/officeDocument/2006/relationships/image" Target="../media/image70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87.xml"/><Relationship Id="rId7" Type="http://schemas.openxmlformats.org/officeDocument/2006/relationships/image" Target="../media/image51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Relationship Id="rId9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74.png"/><Relationship Id="rId18" Type="http://schemas.openxmlformats.org/officeDocument/2006/relationships/image" Target="../media/image81.png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76.png"/><Relationship Id="rId17" Type="http://schemas.openxmlformats.org/officeDocument/2006/relationships/image" Target="../media/image80.png"/><Relationship Id="rId2" Type="http://schemas.openxmlformats.org/officeDocument/2006/relationships/tags" Target="../tags/tag90.xml"/><Relationship Id="rId16" Type="http://schemas.openxmlformats.org/officeDocument/2006/relationships/image" Target="../media/image79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12.png"/><Relationship Id="rId5" Type="http://schemas.openxmlformats.org/officeDocument/2006/relationships/tags" Target="../tags/tag93.xml"/><Relationship Id="rId15" Type="http://schemas.openxmlformats.org/officeDocument/2006/relationships/image" Target="../media/image78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82.png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image" Target="../media/image84.png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image" Target="../media/image83.png"/><Relationship Id="rId2" Type="http://schemas.openxmlformats.org/officeDocument/2006/relationships/tags" Target="../tags/tag99.xml"/><Relationship Id="rId16" Type="http://schemas.openxmlformats.org/officeDocument/2006/relationships/image" Target="../media/image87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2.xml"/><Relationship Id="rId15" Type="http://schemas.openxmlformats.org/officeDocument/2006/relationships/image" Target="../media/image86.png"/><Relationship Id="rId10" Type="http://schemas.openxmlformats.org/officeDocument/2006/relationships/tags" Target="../tags/tag107.xml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111.xml"/><Relationship Id="rId7" Type="http://schemas.openxmlformats.org/officeDocument/2006/relationships/image" Target="../media/image90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8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2.xml"/><Relationship Id="rId9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7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96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95.png"/><Relationship Id="rId5" Type="http://schemas.openxmlformats.org/officeDocument/2006/relationships/tags" Target="../tags/tag117.xml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tags" Target="../tags/tag116.xml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6.png"/><Relationship Id="rId3" Type="http://schemas.openxmlformats.org/officeDocument/2006/relationships/tags" Target="../tags/tag12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105.png"/><Relationship Id="rId5" Type="http://schemas.openxmlformats.org/officeDocument/2006/relationships/tags" Target="../tags/tag125.xml"/><Relationship Id="rId10" Type="http://schemas.openxmlformats.org/officeDocument/2006/relationships/image" Target="../media/image104.png"/><Relationship Id="rId4" Type="http://schemas.openxmlformats.org/officeDocument/2006/relationships/tags" Target="../tags/tag124.xml"/><Relationship Id="rId9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12.png"/><Relationship Id="rId3" Type="http://schemas.openxmlformats.org/officeDocument/2006/relationships/tags" Target="../tags/tag129.xml"/><Relationship Id="rId21" Type="http://schemas.openxmlformats.org/officeDocument/2006/relationships/image" Target="../media/image94.png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image" Target="../media/image111.png"/><Relationship Id="rId2" Type="http://schemas.openxmlformats.org/officeDocument/2006/relationships/tags" Target="../tags/tag128.xml"/><Relationship Id="rId16" Type="http://schemas.openxmlformats.org/officeDocument/2006/relationships/image" Target="../media/image110.png"/><Relationship Id="rId20" Type="http://schemas.openxmlformats.org/officeDocument/2006/relationships/image" Target="../media/image12.png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5" Type="http://schemas.openxmlformats.org/officeDocument/2006/relationships/tags" Target="../tags/tag131.xml"/><Relationship Id="rId15" Type="http://schemas.openxmlformats.org/officeDocument/2006/relationships/image" Target="../media/image109.png"/><Relationship Id="rId10" Type="http://schemas.openxmlformats.org/officeDocument/2006/relationships/tags" Target="../tags/tag136.xml"/><Relationship Id="rId19" Type="http://schemas.openxmlformats.org/officeDocument/2006/relationships/image" Target="../media/image93.png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image" Target="../media/image94.png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93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51.png"/><Relationship Id="rId5" Type="http://schemas.openxmlformats.org/officeDocument/2006/relationships/tags" Target="../tags/tag143.xml"/><Relationship Id="rId10" Type="http://schemas.openxmlformats.org/officeDocument/2006/relationships/image" Target="../media/image12.png"/><Relationship Id="rId4" Type="http://schemas.openxmlformats.org/officeDocument/2006/relationships/tags" Target="../tags/tag14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14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image" Target="../media/image94.png"/><Relationship Id="rId5" Type="http://schemas.openxmlformats.org/officeDocument/2006/relationships/tags" Target="../tags/tag151.xml"/><Relationship Id="rId10" Type="http://schemas.openxmlformats.org/officeDocument/2006/relationships/image" Target="../media/image114.png"/><Relationship Id="rId4" Type="http://schemas.openxmlformats.org/officeDocument/2006/relationships/tags" Target="../tags/tag150.xml"/><Relationship Id="rId9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7" Type="http://schemas.openxmlformats.org/officeDocument/2006/relationships/image" Target="../media/image117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babilitycours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58.xml"/><Relationship Id="rId7" Type="http://schemas.openxmlformats.org/officeDocument/2006/relationships/image" Target="../media/image118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.png"/><Relationship Id="rId5" Type="http://schemas.openxmlformats.org/officeDocument/2006/relationships/tags" Target="../tags/tag160.xml"/><Relationship Id="rId10" Type="http://schemas.openxmlformats.org/officeDocument/2006/relationships/image" Target="../media/image13.png"/><Relationship Id="rId4" Type="http://schemas.openxmlformats.org/officeDocument/2006/relationships/tags" Target="../tags/tag159.xml"/><Relationship Id="rId9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5" Type="http://schemas.openxmlformats.org/officeDocument/2006/relationships/image" Target="../media/image122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5.png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12" Type="http://schemas.openxmlformats.org/officeDocument/2006/relationships/image" Target="../media/image124.png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image" Target="../media/image123.png"/><Relationship Id="rId5" Type="http://schemas.openxmlformats.org/officeDocument/2006/relationships/tags" Target="../tags/tag169.xml"/><Relationship Id="rId10" Type="http://schemas.openxmlformats.org/officeDocument/2006/relationships/image" Target="../media/image51.png"/><Relationship Id="rId4" Type="http://schemas.openxmlformats.org/officeDocument/2006/relationships/tags" Target="../tags/tag168.xml"/><Relationship Id="rId9" Type="http://schemas.openxmlformats.org/officeDocument/2006/relationships/image" Target="../media/image11.png"/><Relationship Id="rId14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5" Type="http://schemas.openxmlformats.org/officeDocument/2006/relationships/image" Target="../media/image125.png"/><Relationship Id="rId4" Type="http://schemas.openxmlformats.org/officeDocument/2006/relationships/image" Target="../media/image12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13" Type="http://schemas.openxmlformats.org/officeDocument/2006/relationships/image" Target="../media/image129.png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12" Type="http://schemas.openxmlformats.org/officeDocument/2006/relationships/image" Target="../media/image128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11" Type="http://schemas.openxmlformats.org/officeDocument/2006/relationships/image" Target="../media/image94.png"/><Relationship Id="rId5" Type="http://schemas.openxmlformats.org/officeDocument/2006/relationships/tags" Target="../tags/tag178.xml"/><Relationship Id="rId10" Type="http://schemas.openxmlformats.org/officeDocument/2006/relationships/image" Target="../media/image93.png"/><Relationship Id="rId4" Type="http://schemas.openxmlformats.org/officeDocument/2006/relationships/tags" Target="../tags/tag177.xml"/><Relationship Id="rId9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33.png"/><Relationship Id="rId3" Type="http://schemas.openxmlformats.org/officeDocument/2006/relationships/tags" Target="../tags/tag184.xml"/><Relationship Id="rId7" Type="http://schemas.openxmlformats.org/officeDocument/2006/relationships/tags" Target="../tags/tag188.xml"/><Relationship Id="rId12" Type="http://schemas.openxmlformats.org/officeDocument/2006/relationships/image" Target="../media/image132.png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image" Target="../media/image131.png"/><Relationship Id="rId5" Type="http://schemas.openxmlformats.org/officeDocument/2006/relationships/tags" Target="../tags/tag186.xml"/><Relationship Id="rId10" Type="http://schemas.openxmlformats.org/officeDocument/2006/relationships/image" Target="../media/image27.png"/><Relationship Id="rId4" Type="http://schemas.openxmlformats.org/officeDocument/2006/relationships/tags" Target="../tags/tag185.xml"/><Relationship Id="rId9" Type="http://schemas.openxmlformats.org/officeDocument/2006/relationships/image" Target="../media/image130.png"/><Relationship Id="rId14" Type="http://schemas.openxmlformats.org/officeDocument/2006/relationships/image" Target="../media/image13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tags" Target="../tags/tag191.xml"/><Relationship Id="rId7" Type="http://schemas.openxmlformats.org/officeDocument/2006/relationships/image" Target="../media/image135.png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39.png"/><Relationship Id="rId5" Type="http://schemas.openxmlformats.org/officeDocument/2006/relationships/tags" Target="../tags/tag193.xml"/><Relationship Id="rId10" Type="http://schemas.openxmlformats.org/officeDocument/2006/relationships/image" Target="../media/image138.png"/><Relationship Id="rId4" Type="http://schemas.openxmlformats.org/officeDocument/2006/relationships/tags" Target="../tags/tag192.xml"/><Relationship Id="rId9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7.xml"/><Relationship Id="rId4" Type="http://schemas.openxmlformats.org/officeDocument/2006/relationships/image" Target="../media/image14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tags" Target="../tags/tag20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9.png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image" Target="../media/image148.png"/><Relationship Id="rId5" Type="http://schemas.openxmlformats.org/officeDocument/2006/relationships/tags" Target="../tags/tag202.xml"/><Relationship Id="rId10" Type="http://schemas.openxmlformats.org/officeDocument/2006/relationships/image" Target="../media/image147.png"/><Relationship Id="rId4" Type="http://schemas.openxmlformats.org/officeDocument/2006/relationships/tags" Target="../tags/tag201.xml"/><Relationship Id="rId9" Type="http://schemas.openxmlformats.org/officeDocument/2006/relationships/image" Target="../media/image14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tags" Target="../tags/tag206.xml"/><Relationship Id="rId7" Type="http://schemas.openxmlformats.org/officeDocument/2006/relationships/image" Target="../media/image150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54.png"/><Relationship Id="rId5" Type="http://schemas.openxmlformats.org/officeDocument/2006/relationships/tags" Target="../tags/tag208.xml"/><Relationship Id="rId10" Type="http://schemas.openxmlformats.org/officeDocument/2006/relationships/image" Target="../media/image153.png"/><Relationship Id="rId4" Type="http://schemas.openxmlformats.org/officeDocument/2006/relationships/tags" Target="../tags/tag207.xml"/><Relationship Id="rId9" Type="http://schemas.openxmlformats.org/officeDocument/2006/relationships/image" Target="../media/image1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211.xml"/><Relationship Id="rId7" Type="http://schemas.openxmlformats.org/officeDocument/2006/relationships/image" Target="../media/image157.png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tags" Target="../tags/tag218.xml"/><Relationship Id="rId7" Type="http://schemas.openxmlformats.org/officeDocument/2006/relationships/image" Target="../media/image162.png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6.png"/><Relationship Id="rId5" Type="http://schemas.openxmlformats.org/officeDocument/2006/relationships/tags" Target="../tags/tag220.xml"/><Relationship Id="rId10" Type="http://schemas.openxmlformats.org/officeDocument/2006/relationships/image" Target="../media/image165.png"/><Relationship Id="rId4" Type="http://schemas.openxmlformats.org/officeDocument/2006/relationships/tags" Target="../tags/tag219.xml"/><Relationship Id="rId9" Type="http://schemas.openxmlformats.org/officeDocument/2006/relationships/image" Target="../media/image16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tags" Target="../tags/tag223.xml"/><Relationship Id="rId7" Type="http://schemas.openxmlformats.org/officeDocument/2006/relationships/image" Target="../media/image168.png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image" Target="../media/image16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4.xml"/><Relationship Id="rId9" Type="http://schemas.openxmlformats.org/officeDocument/2006/relationships/image" Target="../media/image16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tags" Target="../tags/tag227.xml"/><Relationship Id="rId7" Type="http://schemas.openxmlformats.org/officeDocument/2006/relationships/image" Target="../media/image170.png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71.png"/><Relationship Id="rId5" Type="http://schemas.openxmlformats.org/officeDocument/2006/relationships/tags" Target="../tags/tag229.xml"/><Relationship Id="rId10" Type="http://schemas.openxmlformats.org/officeDocument/2006/relationships/image" Target="../media/image103.png"/><Relationship Id="rId4" Type="http://schemas.openxmlformats.org/officeDocument/2006/relationships/tags" Target="../tags/tag228.xml"/><Relationship Id="rId9" Type="http://schemas.openxmlformats.org/officeDocument/2006/relationships/image" Target="../media/image1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7" Type="http://schemas.openxmlformats.org/officeDocument/2006/relationships/image" Target="../media/image174.png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image" Target="../media/image45.png"/><Relationship Id="rId5" Type="http://schemas.openxmlformats.org/officeDocument/2006/relationships/image" Target="../media/image171.png"/><Relationship Id="rId4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tags" Target="../tags/tag237.xml"/><Relationship Id="rId7" Type="http://schemas.openxmlformats.org/officeDocument/2006/relationships/image" Target="../media/image169.pn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17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8.xml"/><Relationship Id="rId9" Type="http://schemas.openxmlformats.org/officeDocument/2006/relationships/image" Target="../media/image17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tags" Target="../tags/tag24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0.png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tags" Target="../tags/tag244.xml"/><Relationship Id="rId11" Type="http://schemas.openxmlformats.org/officeDocument/2006/relationships/image" Target="../media/image179.png"/><Relationship Id="rId5" Type="http://schemas.openxmlformats.org/officeDocument/2006/relationships/tags" Target="../tags/tag243.xml"/><Relationship Id="rId10" Type="http://schemas.openxmlformats.org/officeDocument/2006/relationships/image" Target="../media/image178.png"/><Relationship Id="rId4" Type="http://schemas.openxmlformats.org/officeDocument/2006/relationships/tags" Target="../tags/tag242.xml"/><Relationship Id="rId9" Type="http://schemas.openxmlformats.org/officeDocument/2006/relationships/image" Target="../media/image17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tags" Target="../tags/tag247.xml"/><Relationship Id="rId7" Type="http://schemas.openxmlformats.org/officeDocument/2006/relationships/image" Target="../media/image181.png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image" Target="../media/image169.png"/><Relationship Id="rId5" Type="http://schemas.openxmlformats.org/officeDocument/2006/relationships/image" Target="../media/image133.png"/><Relationship Id="rId4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250.xml"/><Relationship Id="rId7" Type="http://schemas.openxmlformats.org/officeDocument/2006/relationships/image" Target="../media/image185.png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tags" Target="../tags/tag25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11" Type="http://schemas.openxmlformats.org/officeDocument/2006/relationships/image" Target="../media/image188.png"/><Relationship Id="rId5" Type="http://schemas.openxmlformats.org/officeDocument/2006/relationships/tags" Target="../tags/tag255.xml"/><Relationship Id="rId10" Type="http://schemas.openxmlformats.org/officeDocument/2006/relationships/image" Target="../media/image187.png"/><Relationship Id="rId4" Type="http://schemas.openxmlformats.org/officeDocument/2006/relationships/tags" Target="../tags/tag254.xml"/><Relationship Id="rId9" Type="http://schemas.openxmlformats.org/officeDocument/2006/relationships/image" Target="../media/image13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tags" Target="../tags/tag269.xml"/><Relationship Id="rId18" Type="http://schemas.openxmlformats.org/officeDocument/2006/relationships/image" Target="../media/image133.png"/><Relationship Id="rId26" Type="http://schemas.openxmlformats.org/officeDocument/2006/relationships/image" Target="../media/image196.png"/><Relationship Id="rId3" Type="http://schemas.openxmlformats.org/officeDocument/2006/relationships/tags" Target="../tags/tag259.xml"/><Relationship Id="rId21" Type="http://schemas.openxmlformats.org/officeDocument/2006/relationships/image" Target="../media/image45.png"/><Relationship Id="rId7" Type="http://schemas.openxmlformats.org/officeDocument/2006/relationships/tags" Target="../tags/tag263.xml"/><Relationship Id="rId12" Type="http://schemas.openxmlformats.org/officeDocument/2006/relationships/tags" Target="../tags/tag268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95.png"/><Relationship Id="rId2" Type="http://schemas.openxmlformats.org/officeDocument/2006/relationships/tags" Target="../tags/tag258.xml"/><Relationship Id="rId16" Type="http://schemas.openxmlformats.org/officeDocument/2006/relationships/tags" Target="../tags/tag272.xml"/><Relationship Id="rId20" Type="http://schemas.openxmlformats.org/officeDocument/2006/relationships/image" Target="../media/image191.png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tags" Target="../tags/tag267.xml"/><Relationship Id="rId24" Type="http://schemas.openxmlformats.org/officeDocument/2006/relationships/image" Target="../media/image194.png"/><Relationship Id="rId5" Type="http://schemas.openxmlformats.org/officeDocument/2006/relationships/tags" Target="../tags/tag261.xml"/><Relationship Id="rId15" Type="http://schemas.openxmlformats.org/officeDocument/2006/relationships/tags" Target="../tags/tag271.xml"/><Relationship Id="rId23" Type="http://schemas.openxmlformats.org/officeDocument/2006/relationships/image" Target="../media/image193.png"/><Relationship Id="rId28" Type="http://schemas.openxmlformats.org/officeDocument/2006/relationships/image" Target="../media/image198.png"/><Relationship Id="rId10" Type="http://schemas.openxmlformats.org/officeDocument/2006/relationships/tags" Target="../tags/tag266.xml"/><Relationship Id="rId19" Type="http://schemas.openxmlformats.org/officeDocument/2006/relationships/image" Target="../media/image190.png"/><Relationship Id="rId4" Type="http://schemas.openxmlformats.org/officeDocument/2006/relationships/tags" Target="../tags/tag260.xml"/><Relationship Id="rId9" Type="http://schemas.openxmlformats.org/officeDocument/2006/relationships/tags" Target="../tags/tag265.xml"/><Relationship Id="rId14" Type="http://schemas.openxmlformats.org/officeDocument/2006/relationships/tags" Target="../tags/tag270.xml"/><Relationship Id="rId22" Type="http://schemas.openxmlformats.org/officeDocument/2006/relationships/image" Target="../media/image192.png"/><Relationship Id="rId27" Type="http://schemas.openxmlformats.org/officeDocument/2006/relationships/image" Target="../media/image19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tags" Target="../tags/tag280.xml"/><Relationship Id="rId13" Type="http://schemas.openxmlformats.org/officeDocument/2006/relationships/image" Target="../media/image200.png"/><Relationship Id="rId18" Type="http://schemas.openxmlformats.org/officeDocument/2006/relationships/image" Target="../media/image204.png"/><Relationship Id="rId3" Type="http://schemas.openxmlformats.org/officeDocument/2006/relationships/tags" Target="../tags/tag275.xml"/><Relationship Id="rId7" Type="http://schemas.openxmlformats.org/officeDocument/2006/relationships/tags" Target="../tags/tag279.xml"/><Relationship Id="rId12" Type="http://schemas.openxmlformats.org/officeDocument/2006/relationships/image" Target="../media/image199.png"/><Relationship Id="rId17" Type="http://schemas.openxmlformats.org/officeDocument/2006/relationships/image" Target="../media/image203.png"/><Relationship Id="rId2" Type="http://schemas.openxmlformats.org/officeDocument/2006/relationships/tags" Target="../tags/tag274.xml"/><Relationship Id="rId16" Type="http://schemas.openxmlformats.org/officeDocument/2006/relationships/image" Target="../media/image202.png"/><Relationship Id="rId1" Type="http://schemas.openxmlformats.org/officeDocument/2006/relationships/tags" Target="../tags/tag273.xml"/><Relationship Id="rId6" Type="http://schemas.openxmlformats.org/officeDocument/2006/relationships/tags" Target="../tags/tag27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77.xml"/><Relationship Id="rId15" Type="http://schemas.openxmlformats.org/officeDocument/2006/relationships/image" Target="../media/image201.png"/><Relationship Id="rId10" Type="http://schemas.openxmlformats.org/officeDocument/2006/relationships/tags" Target="../tags/tag282.xml"/><Relationship Id="rId4" Type="http://schemas.openxmlformats.org/officeDocument/2006/relationships/tags" Target="../tags/tag276.xml"/><Relationship Id="rId9" Type="http://schemas.openxmlformats.org/officeDocument/2006/relationships/tags" Target="../tags/tag281.xml"/><Relationship Id="rId14" Type="http://schemas.openxmlformats.org/officeDocument/2006/relationships/image" Target="../media/image1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285.xml"/><Relationship Id="rId7" Type="http://schemas.openxmlformats.org/officeDocument/2006/relationships/image" Target="../media/image206.png"/><Relationship Id="rId2" Type="http://schemas.openxmlformats.org/officeDocument/2006/relationships/tags" Target="../tags/tag284.xml"/><Relationship Id="rId1" Type="http://schemas.openxmlformats.org/officeDocument/2006/relationships/tags" Target="../tags/tag283.xml"/><Relationship Id="rId6" Type="http://schemas.openxmlformats.org/officeDocument/2006/relationships/image" Target="../media/image205.png"/><Relationship Id="rId5" Type="http://schemas.openxmlformats.org/officeDocument/2006/relationships/image" Target="../media/image45.png"/><Relationship Id="rId4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tags" Target="../tags/tag291.xml"/><Relationship Id="rId7" Type="http://schemas.openxmlformats.org/officeDocument/2006/relationships/image" Target="../media/image212.png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6" Type="http://schemas.openxmlformats.org/officeDocument/2006/relationships/image" Target="../media/image21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2.xml"/><Relationship Id="rId9" Type="http://schemas.openxmlformats.org/officeDocument/2006/relationships/image" Target="../media/image2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295.xml"/><Relationship Id="rId7" Type="http://schemas.openxmlformats.org/officeDocument/2006/relationships/image" Target="../media/image217.png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19.png"/><Relationship Id="rId3" Type="http://schemas.openxmlformats.org/officeDocument/2006/relationships/tags" Target="../tags/tag299.xml"/><Relationship Id="rId7" Type="http://schemas.openxmlformats.org/officeDocument/2006/relationships/tags" Target="../tags/tag303.xml"/><Relationship Id="rId12" Type="http://schemas.openxmlformats.org/officeDocument/2006/relationships/image" Target="../media/image84.png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6" Type="http://schemas.openxmlformats.org/officeDocument/2006/relationships/tags" Target="../tags/tag302.xml"/><Relationship Id="rId11" Type="http://schemas.openxmlformats.org/officeDocument/2006/relationships/image" Target="../media/image218.png"/><Relationship Id="rId5" Type="http://schemas.openxmlformats.org/officeDocument/2006/relationships/tags" Target="../tags/tag301.xml"/><Relationship Id="rId15" Type="http://schemas.openxmlformats.org/officeDocument/2006/relationships/image" Target="../media/image221.png"/><Relationship Id="rId10" Type="http://schemas.openxmlformats.org/officeDocument/2006/relationships/image" Target="../media/image139.png"/><Relationship Id="rId4" Type="http://schemas.openxmlformats.org/officeDocument/2006/relationships/tags" Target="../tags/tag300.xml"/><Relationship Id="rId9" Type="http://schemas.openxmlformats.org/officeDocument/2006/relationships/image" Target="../media/image135.png"/><Relationship Id="rId14" Type="http://schemas.openxmlformats.org/officeDocument/2006/relationships/image" Target="../media/image22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tags" Target="../tags/tag306.xml"/><Relationship Id="rId7" Type="http://schemas.openxmlformats.org/officeDocument/2006/relationships/image" Target="../media/image223.png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image" Target="../media/image2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7.xml"/><Relationship Id="rId9" Type="http://schemas.openxmlformats.org/officeDocument/2006/relationships/image" Target="../media/image22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tags" Target="../tags/tag310.xml"/><Relationship Id="rId7" Type="http://schemas.openxmlformats.org/officeDocument/2006/relationships/image" Target="../media/image227.png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6" Type="http://schemas.openxmlformats.org/officeDocument/2006/relationships/image" Target="../media/image226.png"/><Relationship Id="rId5" Type="http://schemas.openxmlformats.org/officeDocument/2006/relationships/image" Target="../media/image207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13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5.png"/><Relationship Id="rId17" Type="http://schemas.openxmlformats.org/officeDocument/2006/relationships/image" Target="../media/image17.png"/><Relationship Id="rId2" Type="http://schemas.openxmlformats.org/officeDocument/2006/relationships/tags" Target="../tags/tag9.xml"/><Relationship Id="rId16" Type="http://schemas.openxmlformats.org/officeDocument/2006/relationships/image" Target="../media/image16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2.png"/><Relationship Id="rId5" Type="http://schemas.openxmlformats.org/officeDocument/2006/relationships/tags" Target="../tags/tag12.xml"/><Relationship Id="rId1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tags" Target="../tags/tag1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313.xml"/><Relationship Id="rId7" Type="http://schemas.openxmlformats.org/officeDocument/2006/relationships/image" Target="../media/image231.png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316.xml"/><Relationship Id="rId7" Type="http://schemas.openxmlformats.org/officeDocument/2006/relationships/image" Target="../media/image202.png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38.png"/><Relationship Id="rId3" Type="http://schemas.openxmlformats.org/officeDocument/2006/relationships/tags" Target="../tags/tag319.xml"/><Relationship Id="rId7" Type="http://schemas.openxmlformats.org/officeDocument/2006/relationships/tags" Target="../tags/tag323.xml"/><Relationship Id="rId12" Type="http://schemas.openxmlformats.org/officeDocument/2006/relationships/image" Target="../media/image237.png"/><Relationship Id="rId2" Type="http://schemas.openxmlformats.org/officeDocument/2006/relationships/tags" Target="../tags/tag318.xml"/><Relationship Id="rId1" Type="http://schemas.openxmlformats.org/officeDocument/2006/relationships/tags" Target="../tags/tag317.xml"/><Relationship Id="rId6" Type="http://schemas.openxmlformats.org/officeDocument/2006/relationships/tags" Target="../tags/tag322.xml"/><Relationship Id="rId11" Type="http://schemas.openxmlformats.org/officeDocument/2006/relationships/image" Target="../media/image236.png"/><Relationship Id="rId5" Type="http://schemas.openxmlformats.org/officeDocument/2006/relationships/tags" Target="../tags/tag321.xml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4" Type="http://schemas.openxmlformats.org/officeDocument/2006/relationships/tags" Target="../tags/tag320.xml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243.png"/><Relationship Id="rId3" Type="http://schemas.openxmlformats.org/officeDocument/2006/relationships/tags" Target="../tags/tag32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2.png"/><Relationship Id="rId2" Type="http://schemas.openxmlformats.org/officeDocument/2006/relationships/tags" Target="../tags/tag325.xml"/><Relationship Id="rId1" Type="http://schemas.openxmlformats.org/officeDocument/2006/relationships/tags" Target="../tags/tag324.xml"/><Relationship Id="rId6" Type="http://schemas.openxmlformats.org/officeDocument/2006/relationships/tags" Target="../tags/tag329.xml"/><Relationship Id="rId11" Type="http://schemas.openxmlformats.org/officeDocument/2006/relationships/image" Target="../media/image242.png"/><Relationship Id="rId5" Type="http://schemas.openxmlformats.org/officeDocument/2006/relationships/tags" Target="../tags/tag328.xml"/><Relationship Id="rId10" Type="http://schemas.openxmlformats.org/officeDocument/2006/relationships/image" Target="../media/image241.png"/><Relationship Id="rId4" Type="http://schemas.openxmlformats.org/officeDocument/2006/relationships/tags" Target="../tags/tag327.xml"/><Relationship Id="rId9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tags" Target="../tags/tag332.xml"/><Relationship Id="rId7" Type="http://schemas.openxmlformats.org/officeDocument/2006/relationships/image" Target="../media/image202.png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6" Type="http://schemas.openxmlformats.org/officeDocument/2006/relationships/image" Target="../media/image2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3.xml"/><Relationship Id="rId9" Type="http://schemas.openxmlformats.org/officeDocument/2006/relationships/image" Target="../media/image24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336.xml"/><Relationship Id="rId7" Type="http://schemas.openxmlformats.org/officeDocument/2006/relationships/image" Target="../media/image245.png"/><Relationship Id="rId2" Type="http://schemas.openxmlformats.org/officeDocument/2006/relationships/tags" Target="../tags/tag335.xml"/><Relationship Id="rId1" Type="http://schemas.openxmlformats.org/officeDocument/2006/relationships/tags" Target="../tags/tag334.xml"/><Relationship Id="rId6" Type="http://schemas.openxmlformats.org/officeDocument/2006/relationships/image" Target="../media/image34.png"/><Relationship Id="rId5" Type="http://schemas.openxmlformats.org/officeDocument/2006/relationships/image" Target="../media/image133.png"/><Relationship Id="rId4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tags" Target="../tags/tag344.xml"/><Relationship Id="rId13" Type="http://schemas.openxmlformats.org/officeDocument/2006/relationships/image" Target="../media/image249.png"/><Relationship Id="rId3" Type="http://schemas.openxmlformats.org/officeDocument/2006/relationships/tags" Target="../tags/tag339.xml"/><Relationship Id="rId7" Type="http://schemas.openxmlformats.org/officeDocument/2006/relationships/tags" Target="../tags/tag343.xml"/><Relationship Id="rId12" Type="http://schemas.openxmlformats.org/officeDocument/2006/relationships/image" Target="../media/image248.png"/><Relationship Id="rId17" Type="http://schemas.openxmlformats.org/officeDocument/2006/relationships/image" Target="../media/image162.png"/><Relationship Id="rId2" Type="http://schemas.openxmlformats.org/officeDocument/2006/relationships/tags" Target="../tags/tag338.xml"/><Relationship Id="rId16" Type="http://schemas.openxmlformats.org/officeDocument/2006/relationships/image" Target="../media/image251.png"/><Relationship Id="rId1" Type="http://schemas.openxmlformats.org/officeDocument/2006/relationships/tags" Target="../tags/tag337.xml"/><Relationship Id="rId6" Type="http://schemas.openxmlformats.org/officeDocument/2006/relationships/tags" Target="../tags/tag342.xml"/><Relationship Id="rId11" Type="http://schemas.openxmlformats.org/officeDocument/2006/relationships/image" Target="../media/image247.png"/><Relationship Id="rId5" Type="http://schemas.openxmlformats.org/officeDocument/2006/relationships/tags" Target="../tags/tag341.xml"/><Relationship Id="rId15" Type="http://schemas.openxmlformats.org/officeDocument/2006/relationships/image" Target="../media/image250.png"/><Relationship Id="rId10" Type="http://schemas.openxmlformats.org/officeDocument/2006/relationships/image" Target="../media/image246.png"/><Relationship Id="rId4" Type="http://schemas.openxmlformats.org/officeDocument/2006/relationships/tags" Target="../tags/tag34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6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347.xml"/><Relationship Id="rId7" Type="http://schemas.openxmlformats.org/officeDocument/2006/relationships/image" Target="../media/image254.png"/><Relationship Id="rId2" Type="http://schemas.openxmlformats.org/officeDocument/2006/relationships/tags" Target="../tags/tag346.xml"/><Relationship Id="rId1" Type="http://schemas.openxmlformats.org/officeDocument/2006/relationships/tags" Target="../tags/tag345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7" Type="http://schemas.openxmlformats.org/officeDocument/2006/relationships/image" Target="../media/image258.png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6" Type="http://schemas.openxmlformats.org/officeDocument/2006/relationships/image" Target="../media/image45.png"/><Relationship Id="rId5" Type="http://schemas.openxmlformats.org/officeDocument/2006/relationships/image" Target="../media/image257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0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tags" Target="../tags/tag355.xml"/><Relationship Id="rId7" Type="http://schemas.openxmlformats.org/officeDocument/2006/relationships/image" Target="../media/image259.png"/><Relationship Id="rId2" Type="http://schemas.openxmlformats.org/officeDocument/2006/relationships/tags" Target="../tags/tag354.xml"/><Relationship Id="rId1" Type="http://schemas.openxmlformats.org/officeDocument/2006/relationships/tags" Target="../tags/tag35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63.png"/><Relationship Id="rId5" Type="http://schemas.openxmlformats.org/officeDocument/2006/relationships/tags" Target="../tags/tag357.xml"/><Relationship Id="rId10" Type="http://schemas.openxmlformats.org/officeDocument/2006/relationships/image" Target="../media/image262.png"/><Relationship Id="rId4" Type="http://schemas.openxmlformats.org/officeDocument/2006/relationships/tags" Target="../tags/tag356.xml"/><Relationship Id="rId9" Type="http://schemas.openxmlformats.org/officeDocument/2006/relationships/image" Target="../media/image26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362.xml"/><Relationship Id="rId7" Type="http://schemas.openxmlformats.org/officeDocument/2006/relationships/image" Target="../media/image267.png"/><Relationship Id="rId2" Type="http://schemas.openxmlformats.org/officeDocument/2006/relationships/tags" Target="../tags/tag361.xml"/><Relationship Id="rId1" Type="http://schemas.openxmlformats.org/officeDocument/2006/relationships/tags" Target="../tags/tag360.xml"/><Relationship Id="rId6" Type="http://schemas.openxmlformats.org/officeDocument/2006/relationships/image" Target="../media/image266.png"/><Relationship Id="rId5" Type="http://schemas.openxmlformats.org/officeDocument/2006/relationships/image" Target="../media/image150.png"/><Relationship Id="rId4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tags" Target="../tags/tag365.xml"/><Relationship Id="rId7" Type="http://schemas.openxmlformats.org/officeDocument/2006/relationships/image" Target="../media/image268.png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9.png"/><Relationship Id="rId5" Type="http://schemas.openxmlformats.org/officeDocument/2006/relationships/tags" Target="../tags/tag367.xml"/><Relationship Id="rId10" Type="http://schemas.openxmlformats.org/officeDocument/2006/relationships/image" Target="../media/image270.png"/><Relationship Id="rId4" Type="http://schemas.openxmlformats.org/officeDocument/2006/relationships/tags" Target="../tags/tag366.xml"/><Relationship Id="rId9" Type="http://schemas.openxmlformats.org/officeDocument/2006/relationships/image" Target="../media/image269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tags" Target="../tags/tag375.xml"/><Relationship Id="rId13" Type="http://schemas.openxmlformats.org/officeDocument/2006/relationships/image" Target="../media/image273.png"/><Relationship Id="rId3" Type="http://schemas.openxmlformats.org/officeDocument/2006/relationships/tags" Target="../tags/tag370.xml"/><Relationship Id="rId7" Type="http://schemas.openxmlformats.org/officeDocument/2006/relationships/tags" Target="../tags/tag374.xml"/><Relationship Id="rId12" Type="http://schemas.openxmlformats.org/officeDocument/2006/relationships/image" Target="../media/image272.png"/><Relationship Id="rId2" Type="http://schemas.openxmlformats.org/officeDocument/2006/relationships/tags" Target="../tags/tag369.xml"/><Relationship Id="rId16" Type="http://schemas.openxmlformats.org/officeDocument/2006/relationships/image" Target="../media/image276.png"/><Relationship Id="rId1" Type="http://schemas.openxmlformats.org/officeDocument/2006/relationships/tags" Target="../tags/tag368.xml"/><Relationship Id="rId6" Type="http://schemas.openxmlformats.org/officeDocument/2006/relationships/tags" Target="../tags/tag373.xml"/><Relationship Id="rId11" Type="http://schemas.openxmlformats.org/officeDocument/2006/relationships/image" Target="../media/image133.png"/><Relationship Id="rId5" Type="http://schemas.openxmlformats.org/officeDocument/2006/relationships/tags" Target="../tags/tag372.xml"/><Relationship Id="rId15" Type="http://schemas.openxmlformats.org/officeDocument/2006/relationships/image" Target="../media/image275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371.xml"/><Relationship Id="rId9" Type="http://schemas.openxmlformats.org/officeDocument/2006/relationships/tags" Target="../tags/tag376.xml"/><Relationship Id="rId14" Type="http://schemas.openxmlformats.org/officeDocument/2006/relationships/image" Target="../media/image274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tags" Target="../tags/tag379.xml"/><Relationship Id="rId7" Type="http://schemas.openxmlformats.org/officeDocument/2006/relationships/image" Target="../media/image277.png"/><Relationship Id="rId2" Type="http://schemas.openxmlformats.org/officeDocument/2006/relationships/tags" Target="../tags/tag378.xml"/><Relationship Id="rId1" Type="http://schemas.openxmlformats.org/officeDocument/2006/relationships/tags" Target="../tags/tag377.xml"/><Relationship Id="rId6" Type="http://schemas.openxmlformats.org/officeDocument/2006/relationships/image" Target="../media/image15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tags" Target="../tags/tag383.xml"/><Relationship Id="rId7" Type="http://schemas.openxmlformats.org/officeDocument/2006/relationships/image" Target="../media/image262.png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tags" Target="../tags/tag386.xml"/><Relationship Id="rId7" Type="http://schemas.openxmlformats.org/officeDocument/2006/relationships/image" Target="../media/image270.png"/><Relationship Id="rId2" Type="http://schemas.openxmlformats.org/officeDocument/2006/relationships/tags" Target="../tags/tag385.xml"/><Relationship Id="rId1" Type="http://schemas.openxmlformats.org/officeDocument/2006/relationships/tags" Target="../tags/tag384.xml"/><Relationship Id="rId6" Type="http://schemas.openxmlformats.org/officeDocument/2006/relationships/image" Target="../media/image28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7.xml"/><Relationship Id="rId9" Type="http://schemas.openxmlformats.org/officeDocument/2006/relationships/image" Target="../media/image28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8.xml"/><Relationship Id="rId4" Type="http://schemas.openxmlformats.org/officeDocument/2006/relationships/image" Target="../media/image2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4202" y="3501086"/>
            <a:ext cx="7882839" cy="1655762"/>
          </a:xfrm>
        </p:spPr>
        <p:txBody>
          <a:bodyPr>
            <a:noAutofit/>
          </a:bodyPr>
          <a:lstStyle/>
          <a:p>
            <a:r>
              <a:rPr lang="en-US" dirty="0"/>
              <a:t>Lessons 21-24</a:t>
            </a:r>
          </a:p>
          <a:p>
            <a:r>
              <a:rPr lang="en-US" dirty="0"/>
              <a:t>Chapter 11</a:t>
            </a:r>
            <a:endParaRPr lang="en-US" sz="2800" b="1" dirty="0"/>
          </a:p>
          <a:p>
            <a:r>
              <a:rPr lang="en-US" dirty="0"/>
              <a:t>Some Important Random Processes</a:t>
            </a:r>
            <a:endParaRPr lang="en-US" sz="2800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364202" y="1113486"/>
            <a:ext cx="9144000" cy="2387600"/>
          </a:xfrm>
        </p:spPr>
        <p:txBody>
          <a:bodyPr/>
          <a:lstStyle/>
          <a:p>
            <a:r>
              <a:rPr lang="en-GB" dirty="0">
                <a:solidFill>
                  <a:srgbClr val="333333"/>
                </a:solidFill>
              </a:rPr>
              <a:t>ECE 603</a:t>
            </a:r>
            <a:r>
              <a:rPr lang="en-GB" dirty="0"/>
              <a:t/>
            </a:r>
            <a:br>
              <a:rPr lang="en-GB" dirty="0"/>
            </a:br>
            <a:r>
              <a:rPr lang="en-US" dirty="0"/>
              <a:t>Probability and Random Processes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84233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Poisson Processes: </a:t>
            </a:r>
            <a:r>
              <a:rPr lang="en-US" dirty="0"/>
              <a:t>has </a:t>
            </a:r>
            <a:r>
              <a:rPr lang="en-US" dirty="0">
                <a:solidFill>
                  <a:srgbClr val="FF0000"/>
                </a:solidFill>
              </a:rPr>
              <a:t>independent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stationary</a:t>
            </a:r>
            <a:r>
              <a:rPr lang="en-US" dirty="0"/>
              <a:t> increments = events occur completely at random.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solidFill>
                  <a:schemeClr val="accent1"/>
                </a:solidFill>
              </a:rPr>
              <a:t>Review of Poisson random variable: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88" y="3477787"/>
            <a:ext cx="2505143" cy="303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88" y="4160173"/>
            <a:ext cx="5277258" cy="716800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A3BA92F7-90C4-2346-A981-2CFC5268E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98554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Practicing some problems on Markov Chains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Absorption Probabilities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Consider a finite Markov chain                                              with state space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                                . Suppose that all states are either absorbing or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transient.</a:t>
            </a:r>
            <a:r>
              <a:rPr lang="en-US" b="0" dirty="0"/>
              <a:t> </a:t>
            </a:r>
            <a:r>
              <a:rPr lang="en-US" dirty="0"/>
              <a:t>Let              be an absorbing state. Define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100</a:t>
            </a:fld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74" y="2212485"/>
            <a:ext cx="2945752" cy="2908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6" y="2690125"/>
            <a:ext cx="2719695" cy="290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48" y="3223476"/>
            <a:ext cx="744228" cy="2413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17" y="3983843"/>
            <a:ext cx="7096686" cy="303543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BBA1543C-7753-FE4E-A994-79F695AF8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52066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Practicing some problems on Markov Chains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By the above definition, we have               , and                if     is any other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absorbing state. To find the unknown values of     ’s, we can use the following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equations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101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392" y="1749269"/>
            <a:ext cx="894171" cy="2468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381" y="1751154"/>
            <a:ext cx="945371" cy="2870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715" y="1723669"/>
            <a:ext cx="142629" cy="272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901" y="2293708"/>
            <a:ext cx="270629" cy="1846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205" y="3230938"/>
            <a:ext cx="4002743" cy="656457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64B320B-DAF5-2B4F-8FB9-2BE07F105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6554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Practicing some problems on Markov Chains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Example 2. </a:t>
            </a:r>
            <a:r>
              <a:rPr lang="en-US" dirty="0"/>
              <a:t>Consider the Markov chain in the following Figure. There are two recurrent classes,                          , and                                . Assuming                 , find the probability that the chain gets absorbed in      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102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28" y="2148842"/>
            <a:ext cx="1698743" cy="303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745" y="2148841"/>
            <a:ext cx="2029714" cy="30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547" y="2175775"/>
            <a:ext cx="1056914" cy="25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341" y="2524388"/>
            <a:ext cx="371200" cy="256000"/>
          </a:xfrm>
          <a:prstGeom prst="rect">
            <a:avLst/>
          </a:prstGeom>
        </p:spPr>
      </p:pic>
      <p:pic>
        <p:nvPicPr>
          <p:cNvPr id="1026" name="Picture 2" descr="MC-diagram-rec-ab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40" y="3240952"/>
            <a:ext cx="6344520" cy="274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144F4E62-2CC8-D64C-AEA2-A2554E2DCB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01622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Practicing some problems on Markov Chains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Mean Hitting Times</a:t>
            </a:r>
          </a:p>
          <a:p>
            <a:pPr marL="0" indent="0">
              <a:buNone/>
            </a:pPr>
            <a:r>
              <a:rPr lang="en-US" dirty="0"/>
              <a:t>Consider a finite Markov chain                                              with state space    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                                  </a:t>
            </a:r>
            <a:r>
              <a:rPr lang="en-US" dirty="0"/>
              <a:t>. Let                 be a set of states. Let      be the first time the</a:t>
            </a:r>
          </a:p>
          <a:p>
            <a:pPr marL="0" indent="0">
              <a:buNone/>
            </a:pPr>
            <a:r>
              <a:rPr lang="en-US" dirty="0"/>
              <a:t>chain visits a state in      . For all              , define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103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477" y="2185159"/>
            <a:ext cx="2945752" cy="290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12" y="2662832"/>
            <a:ext cx="2719695" cy="290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210" y="2683231"/>
            <a:ext cx="934400" cy="2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17" y="2696879"/>
            <a:ext cx="228571" cy="2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918" y="3169823"/>
            <a:ext cx="241371" cy="2157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63" y="3170671"/>
            <a:ext cx="758857" cy="2413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714" y="3779798"/>
            <a:ext cx="2596571" cy="303543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8CA67092-4D42-FB41-A4BA-5D2E9E069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39282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Practicing some problems on Markov Chains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Mean Hitting Times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By the above definition, we have                , for all               . To find the unknown</a:t>
            </a:r>
          </a:p>
          <a:p>
            <a:pPr marL="0" indent="0">
              <a:buNone/>
            </a:pPr>
            <a:r>
              <a:rPr lang="en-US" dirty="0"/>
              <a:t> values of     ’s, we can use the following equations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104</a:t>
            </a:fld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71" y="2214111"/>
            <a:ext cx="885029" cy="2870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603" y="2196127"/>
            <a:ext cx="846629" cy="2779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907" y="2676471"/>
            <a:ext cx="210286" cy="24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675" y="3272833"/>
            <a:ext cx="5185828" cy="656457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27E429B8-DC00-4244-98F2-7CF1ADE94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96507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Practicing some problems on Markov Chains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Consider the Markov chain of previous Example. Again assume                  </a:t>
            </a:r>
            <a:r>
              <a:rPr lang="en-US" sz="1400" dirty="0"/>
              <a:t>.</a:t>
            </a:r>
            <a:r>
              <a:rPr lang="en-US" dirty="0"/>
              <a:t>                . We would like to find the expected time (number of steps) until the chain gets absorbed in        or        . More specifically, let      be the absorption time, i.e., the first time the chain visits a state in        or        . We would like to find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105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81" y="2083790"/>
            <a:ext cx="1056914" cy="25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000" y="2399070"/>
            <a:ext cx="371200" cy="25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48" y="2399070"/>
            <a:ext cx="376686" cy="2541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024" y="2420259"/>
            <a:ext cx="228571" cy="2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947" y="2734351"/>
            <a:ext cx="371200" cy="25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30" y="2734288"/>
            <a:ext cx="376686" cy="2541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275" y="3290734"/>
            <a:ext cx="1934628" cy="303543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92E940A8-EAA1-8445-8F68-9DED17C8E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296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Practicing some problems on Markov Chains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accent1"/>
                </a:solidFill>
              </a:rPr>
              <a:t>Mean Return Times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Consider a finite irreducible Markov chain                                              with state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space                                          . Let              be a state. Let       be the </a:t>
            </a:r>
            <a:r>
              <a:rPr lang="en-US" dirty="0">
                <a:solidFill>
                  <a:srgbClr val="FF0000"/>
                </a:solidFill>
              </a:rPr>
              <a:t>mean return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 time </a:t>
            </a:r>
            <a:r>
              <a:rPr lang="en-US" dirty="0"/>
              <a:t>to state    . Then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106</a:t>
            </a:fld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437" y="2253397"/>
            <a:ext cx="2945752" cy="2908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68" y="2772014"/>
            <a:ext cx="2719695" cy="290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643" y="2755831"/>
            <a:ext cx="744228" cy="2413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55" y="2838766"/>
            <a:ext cx="221257" cy="1846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65" y="3281009"/>
            <a:ext cx="78629" cy="2121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356" y="3690317"/>
            <a:ext cx="2613029" cy="656457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51772895-1010-BC46-B310-AA9103813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2686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Practicing some problems on Markov Chains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accent1"/>
                </a:solidFill>
              </a:rPr>
              <a:t>Mean Return Times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where       is the expected time until the chain hits state     given                  . Specifically,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107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93" y="2294414"/>
            <a:ext cx="256000" cy="2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62" y="2293433"/>
            <a:ext cx="78629" cy="212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1" y="2279785"/>
            <a:ext cx="1069714" cy="2578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08" y="3713709"/>
            <a:ext cx="4531200" cy="1155657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A260032E-DE16-A245-AD72-D5A4935C9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6337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Practicing some problems on Markov Chains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Consider the Markov chain shown in the following Figure. Assume      </a:t>
            </a:r>
            <a:r>
              <a:rPr lang="en-US" sz="1400" dirty="0"/>
              <a:t>.</a:t>
            </a:r>
            <a:r>
              <a:rPr lang="en-US" dirty="0"/>
              <a:t>                , and let      be the first time that the chain returns to state 1, i.e.,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Find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108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40" y="2062327"/>
            <a:ext cx="1045943" cy="25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71" y="2062967"/>
            <a:ext cx="256000" cy="2121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40" y="2515289"/>
            <a:ext cx="3986286" cy="30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154" y="3416519"/>
            <a:ext cx="1958400" cy="303543"/>
          </a:xfrm>
          <a:prstGeom prst="rect">
            <a:avLst/>
          </a:prstGeom>
        </p:spPr>
      </p:pic>
      <p:pic>
        <p:nvPicPr>
          <p:cNvPr id="2050" name="Picture 2" descr="MC-diagram-solved-te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15" y="2558817"/>
            <a:ext cx="4173369" cy="333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07922526-036B-3A46-A1D8-D28CED986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7530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Brownian Motion (Wiener Process)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Brownian motion is another widely-used random process. The following Figure shows a sample path of Brownian motion.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109</a:t>
            </a:fld>
            <a:endParaRPr lang="en-GB"/>
          </a:p>
        </p:txBody>
      </p:sp>
      <p:pic>
        <p:nvPicPr>
          <p:cNvPr id="1026" name="Picture 2" descr="B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53117" y="2644726"/>
            <a:ext cx="4250944" cy="330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5E02CF10-13C4-3B48-BA36-3D4811A3DD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7633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Properties: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If                                      , then                    , and                            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If                                          , for                                  , and the       </a:t>
            </a:r>
            <a:r>
              <a:rPr lang="en-US" b="0" dirty="0"/>
              <a:t>'</a:t>
            </a:r>
            <a:r>
              <a:rPr lang="en-US" dirty="0"/>
              <a:t>s are independent, then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Poisson distribution can be viewed as the limit of binomial distribution.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11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134" y="2376229"/>
            <a:ext cx="2400762" cy="290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46" y="2394667"/>
            <a:ext cx="1230629" cy="2724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30" y="2367371"/>
            <a:ext cx="1793829" cy="3035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134" y="3027756"/>
            <a:ext cx="2709943" cy="3035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73" y="3062499"/>
            <a:ext cx="2122971" cy="268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204" y="3027756"/>
            <a:ext cx="367543" cy="256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33" y="4090400"/>
            <a:ext cx="7954286" cy="303543"/>
          </a:xfrm>
          <a:prstGeom prst="rect">
            <a:avLst/>
          </a:prstGeom>
        </p:spPr>
      </p:pic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B8B49AC4-CBCA-4246-A281-3B5A25BED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7967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Brownian Motion (Wiener Process)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Divide the half-line               to tiny subintervals of length  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We define the random variables        as follows.                     if the    </a:t>
            </a:r>
            <a:r>
              <a:rPr lang="en-US" dirty="0" err="1"/>
              <a:t>th</a:t>
            </a:r>
            <a:r>
              <a:rPr lang="en-US" dirty="0"/>
              <a:t> coin toss results in heads, and                         if the    </a:t>
            </a:r>
            <a:r>
              <a:rPr lang="en-US" dirty="0" err="1"/>
              <a:t>th</a:t>
            </a:r>
            <a:r>
              <a:rPr lang="en-US" dirty="0"/>
              <a:t> coin toss results in tails. Thus,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110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01" y="1637102"/>
            <a:ext cx="842971" cy="303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550" y="1676150"/>
            <a:ext cx="144457" cy="221257"/>
          </a:xfrm>
          <a:prstGeom prst="rect">
            <a:avLst/>
          </a:prstGeom>
        </p:spPr>
      </p:pic>
      <p:pic>
        <p:nvPicPr>
          <p:cNvPr id="2050" name="Picture 2" descr="BM-R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902" y="2311625"/>
            <a:ext cx="8553580" cy="56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26" y="3581896"/>
            <a:ext cx="367543" cy="25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788" y="3481456"/>
            <a:ext cx="1265219" cy="324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287" y="3581896"/>
            <a:ext cx="159086" cy="2121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63" y="3879456"/>
            <a:ext cx="1524571" cy="3241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96" y="3948194"/>
            <a:ext cx="159086" cy="2121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378" y="4538497"/>
            <a:ext cx="5198629" cy="910629"/>
          </a:xfrm>
          <a:prstGeom prst="rect">
            <a:avLst/>
          </a:prstGeom>
        </p:spPr>
      </p:pic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D2DBD0CD-BE2E-9A49-A352-A7E7CCA49D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81731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Brownian Motion (Wiener Process)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Now, we define the process </a:t>
            </a:r>
            <a:r>
              <a:rPr lang="fa-IR" dirty="0"/>
              <a:t>   </a:t>
            </a:r>
            <a:r>
              <a:rPr lang="en-US" dirty="0"/>
              <a:t>   </a:t>
            </a:r>
            <a:r>
              <a:rPr lang="fa-IR" dirty="0"/>
              <a:t>    </a:t>
            </a:r>
            <a:r>
              <a:rPr lang="en-US" dirty="0"/>
              <a:t>as follows. We let                      . At time             the value of             is given by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111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582" y="1678147"/>
            <a:ext cx="697448" cy="290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381" y="1690847"/>
            <a:ext cx="1373867" cy="2908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808" y="1680613"/>
            <a:ext cx="958171" cy="2212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533" y="2019842"/>
            <a:ext cx="697448" cy="2908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000" y="2702841"/>
            <a:ext cx="3712000" cy="842971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68BFF02-0E2E-934F-A1DA-DB5FEE185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1219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Brownian Motion (Wiener Process)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Moreover, the       ’s are independent. Note that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112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533" y="1690671"/>
            <a:ext cx="367543" cy="25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90" y="2456599"/>
            <a:ext cx="3871086" cy="656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90" y="3432611"/>
            <a:ext cx="4823771" cy="656457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5BD2D729-3786-5448-AA13-33531C7FD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9968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Brownian Motion (Wiener Process)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We know that,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Thus,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113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114" y="2075029"/>
            <a:ext cx="2212571" cy="842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114" y="3511271"/>
            <a:ext cx="3680914" cy="8429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114" y="4668039"/>
            <a:ext cx="7206402" cy="842971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D84296DC-7CB7-DF40-90DE-9B6F18A7D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70289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Brownian Motion (Wiener Process)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BM: Gaussian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114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169616"/>
            <a:ext cx="3082971" cy="341943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003A8223-2E21-6B4F-85BE-99648A619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43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Brownian Motion (Wiener Process)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Standard Brownian Motion</a:t>
            </a:r>
          </a:p>
          <a:p>
            <a:pPr marL="0" indent="0">
              <a:buNone/>
            </a:pPr>
            <a:r>
              <a:rPr lang="en-US" dirty="0"/>
              <a:t>A Gaussian random process                                          is called a (standard) </a:t>
            </a:r>
            <a:r>
              <a:rPr lang="en-US" dirty="0">
                <a:solidFill>
                  <a:srgbClr val="FF0000"/>
                </a:solidFill>
              </a:rPr>
              <a:t>Brownian motion </a:t>
            </a:r>
            <a:r>
              <a:rPr lang="en-US" dirty="0"/>
              <a:t>or a (standard) </a:t>
            </a:r>
            <a:r>
              <a:rPr lang="en-US" dirty="0">
                <a:solidFill>
                  <a:srgbClr val="FF0000"/>
                </a:solidFill>
              </a:rPr>
              <a:t>Wiener process </a:t>
            </a:r>
            <a:r>
              <a:rPr lang="en-US" dirty="0"/>
              <a:t>if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For all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115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984" y="2185159"/>
            <a:ext cx="2700800" cy="303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98" y="3623644"/>
            <a:ext cx="1521371" cy="30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03" y="4260451"/>
            <a:ext cx="6639543" cy="303543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1C24CA97-FFCD-8C40-AF4A-4033E485D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12149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Brownian Motion (Wiener Process)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 startAt="3"/>
            </a:pPr>
            <a:r>
              <a:rPr lang="en-US" dirty="0"/>
              <a:t>            has independent increments. That is, for all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, the random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are independent;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n-US" dirty="0"/>
              <a:t>            has continuous sample paths.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116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54" y="2129981"/>
            <a:ext cx="727771" cy="303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54" y="2620383"/>
            <a:ext cx="3616914" cy="274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54" y="3276402"/>
            <a:ext cx="8521143" cy="303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54" y="4498844"/>
            <a:ext cx="727771" cy="303543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D7935EE0-181F-454E-998A-AC23824C9D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21990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Brownian Motion (Wiener Process)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Let</a:t>
            </a:r>
            <a:r>
              <a:rPr lang="en-US" sz="2800" dirty="0"/>
              <a:t>            </a:t>
            </a:r>
            <a:r>
              <a:rPr lang="en-US" dirty="0"/>
              <a:t>be a standard Brownian motion. For all                            , find 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Let’s assume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117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29" y="1724099"/>
            <a:ext cx="727771" cy="303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109" y="1724098"/>
            <a:ext cx="1731657" cy="30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470" y="2476286"/>
            <a:ext cx="4414171" cy="3035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62" y="3320367"/>
            <a:ext cx="905143" cy="2742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91" y="4261440"/>
            <a:ext cx="9146973" cy="1677867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718505C-89F7-2E4F-BC68-80339E2BC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61975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Brownian Motion (Wiener Process)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For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dirty="0"/>
              <a:t>We conclude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118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48" y="1736518"/>
            <a:ext cx="4472684" cy="365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48" y="2423298"/>
            <a:ext cx="3306058" cy="3657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404" y="3062913"/>
            <a:ext cx="914286" cy="2742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48" y="3558817"/>
            <a:ext cx="3271315" cy="3657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48" y="5066577"/>
            <a:ext cx="6480457" cy="365714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6F73B504-8E39-D84A-B2FA-009A64E67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397665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Brownian Motion (Wiener Process)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Let</a:t>
            </a:r>
            <a:r>
              <a:rPr lang="en-US" sz="2800" dirty="0"/>
              <a:t>           </a:t>
            </a:r>
            <a:r>
              <a:rPr lang="en-US" dirty="0"/>
              <a:t>be a standard Brownian motion.</a:t>
            </a:r>
          </a:p>
          <a:p>
            <a:pPr marL="514350" indent="-514350">
              <a:lnSpc>
                <a:spcPct val="150000"/>
              </a:lnSpc>
              <a:buFont typeface="+mj-lt"/>
              <a:buAutoNum type="alphaLcPeriod"/>
            </a:pPr>
            <a:r>
              <a:rPr lang="en-US" dirty="0"/>
              <a:t>Find </a:t>
            </a:r>
          </a:p>
          <a:p>
            <a:pPr marL="514350" indent="-514350">
              <a:lnSpc>
                <a:spcPct val="100000"/>
              </a:lnSpc>
              <a:buFont typeface="+mj-lt"/>
              <a:buAutoNum type="alphaLcPeriod"/>
            </a:pPr>
            <a:r>
              <a:rPr lang="en-US" dirty="0"/>
              <a:t>Find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119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56" y="1735235"/>
            <a:ext cx="697448" cy="290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323" y="2349387"/>
            <a:ext cx="2704457" cy="30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323" y="2903494"/>
            <a:ext cx="3627886" cy="303543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06F3C4F-9755-A541-A900-2E15F84C1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7249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chemeClr val="accent1"/>
                </a:solidFill>
              </a:rPr>
              <a:t>Theorem. </a:t>
            </a:r>
            <a:r>
              <a:rPr lang="en-US" dirty="0"/>
              <a:t>Let                                                                 . Let                be a fixed real number, and </a:t>
            </a:r>
            <a:r>
              <a:rPr lang="en-US" sz="2800" dirty="0">
                <a:solidFill>
                  <a:schemeClr val="accent1"/>
                </a:solidFill>
              </a:rPr>
              <a:t>                         </a:t>
            </a:r>
            <a:r>
              <a:rPr lang="en-US" dirty="0"/>
              <a:t>Then, the PMF of        converges to a                           PMF, as                  . That is, for any                                   , we have 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90" y="1877451"/>
            <a:ext cx="4298971" cy="36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583" y="1929565"/>
            <a:ext cx="830171" cy="2614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296" y="2549217"/>
            <a:ext cx="1927314" cy="400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09" y="2562867"/>
            <a:ext cx="358400" cy="25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193" y="2535569"/>
            <a:ext cx="1726171" cy="3035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361" y="3174308"/>
            <a:ext cx="1080686" cy="1645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85" y="3125457"/>
            <a:ext cx="2207086" cy="3035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19" y="4092864"/>
            <a:ext cx="3353600" cy="716800"/>
          </a:xfrm>
          <a:prstGeom prst="rect">
            <a:avLst/>
          </a:prstGeom>
        </p:spPr>
      </p:pic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A503FE64-42BA-3144-BA6F-97F7737AF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4250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Post-work for Lesson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5CDC3-3447-43D3-AC50-38E04329D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FAC83-0AB3-4257-BF48-844E442E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120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159698-51A0-3C40-BF4C-CE0D28934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635" y="1630245"/>
            <a:ext cx="10280779" cy="43430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dirty="0"/>
              <a:t>Complete homework assignment for Lessons </a:t>
            </a:r>
            <a:r>
              <a:rPr lang="en-US" altLang="en-US" dirty="0" smtClean="0"/>
              <a:t>18-20: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mtClean="0"/>
              <a:t>HW#11 and HW#12 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altLang="en-US" dirty="0"/>
              <a:t>Go to the online classroom for details.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43E2382A-8A9D-5A41-859B-DD9F06414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076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Mathematical construction:</a:t>
            </a:r>
          </a:p>
          <a:p>
            <a:pPr marL="0" indent="0">
              <a:buNone/>
            </a:pPr>
            <a:r>
              <a:rPr lang="en-US" dirty="0"/>
              <a:t>Toss a coin in every     seconds with </a:t>
            </a:r>
          </a:p>
          <a:p>
            <a:pPr marL="0" indent="0">
              <a:buNone/>
            </a:pPr>
            <a:r>
              <a:rPr lang="en-US" dirty="0"/>
              <a:t>Let </a:t>
            </a:r>
          </a:p>
          <a:p>
            <a:pPr marL="0" indent="0">
              <a:buNone/>
            </a:pPr>
            <a:r>
              <a:rPr lang="en-US" dirty="0"/>
              <a:t>               Number of observed      ‘s by time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932" y="2218541"/>
            <a:ext cx="144457" cy="221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43" y="2191045"/>
            <a:ext cx="1676800" cy="30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62" y="2655268"/>
            <a:ext cx="861257" cy="2230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9" y="3098161"/>
            <a:ext cx="877714" cy="3035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94" y="3128622"/>
            <a:ext cx="299886" cy="2084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413" y="3138833"/>
            <a:ext cx="107886" cy="197486"/>
          </a:xfrm>
          <a:prstGeom prst="rect">
            <a:avLst/>
          </a:prstGeom>
        </p:spPr>
      </p:pic>
      <p:pic>
        <p:nvPicPr>
          <p:cNvPr id="3074" name="Picture 2" descr="Poisson-coinfli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080" y="4314695"/>
            <a:ext cx="7981017" cy="65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FE4A6C21-3E74-E54A-86D5-7BC5D144A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86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Mathematical construction: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14</a:t>
            </a:fld>
            <a:endParaRPr lang="en-GB"/>
          </a:p>
        </p:txBody>
      </p:sp>
      <p:pic>
        <p:nvPicPr>
          <p:cNvPr id="5122" name="Picture 2" descr="Poisson-coinflip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57" y="2310216"/>
            <a:ext cx="6359286" cy="323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31730419-BE70-A446-AE52-9746E31C4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2448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the number of arrivals (number of heads) from time 0 to time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15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44" y="1767603"/>
            <a:ext cx="2324114" cy="30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89" y="2564494"/>
            <a:ext cx="877714" cy="30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621" y="2617522"/>
            <a:ext cx="107886" cy="1974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90" y="3213696"/>
            <a:ext cx="2024229" cy="654629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EEEA425B-9645-144E-9D6E-F3F258D06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8836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Toss the coin     time, the number of heads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16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77" y="1753107"/>
            <a:ext cx="197486" cy="1389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77" y="2364806"/>
            <a:ext cx="3607771" cy="3035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165" y="2202911"/>
            <a:ext cx="2280229" cy="654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77" y="3235185"/>
            <a:ext cx="717714" cy="1859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77" y="3606347"/>
            <a:ext cx="900571" cy="13714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17" y="3098807"/>
            <a:ext cx="6669567" cy="7475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16" y="4276847"/>
            <a:ext cx="1722514" cy="303543"/>
          </a:xfrm>
          <a:prstGeom prst="rect">
            <a:avLst/>
          </a:prstGeom>
        </p:spPr>
      </p:pic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FDE9DD0B-C9A7-B941-BBF7-693E4B389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114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accent1"/>
                </a:solidFill>
              </a:rPr>
              <a:t>The Poisson Process: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Let</a:t>
            </a:r>
            <a:r>
              <a:rPr lang="en-US" sz="2800" dirty="0">
                <a:solidFill>
                  <a:schemeClr val="accent1"/>
                </a:solidFill>
              </a:rPr>
              <a:t>             </a:t>
            </a:r>
            <a:r>
              <a:rPr lang="en-US" dirty="0"/>
              <a:t>be fixed. The counting process                                          is called a </a:t>
            </a:r>
            <a:r>
              <a:rPr lang="en-US" dirty="0">
                <a:solidFill>
                  <a:srgbClr val="FF0000"/>
                </a:solidFill>
              </a:rPr>
              <a:t>Poisson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process</a:t>
            </a:r>
            <a:r>
              <a:rPr lang="en-US" dirty="0"/>
              <a:t> with </a:t>
            </a:r>
            <a:r>
              <a:rPr lang="en-US" dirty="0">
                <a:solidFill>
                  <a:srgbClr val="FF0000"/>
                </a:solidFill>
              </a:rPr>
              <a:t>rates</a:t>
            </a:r>
            <a:r>
              <a:rPr lang="en-US" dirty="0"/>
              <a:t>       if all the following conditions hold: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           has independent increments;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number of arrivals in any interval of length               has                                distribution.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17" y="2368641"/>
            <a:ext cx="2644114" cy="30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178" y="2388821"/>
            <a:ext cx="817371" cy="2358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07" y="2937208"/>
            <a:ext cx="182857" cy="2139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82" y="3539952"/>
            <a:ext cx="1468343" cy="303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178" y="4179153"/>
            <a:ext cx="674743" cy="3035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976" y="4834243"/>
            <a:ext cx="817371" cy="2230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580" y="4828263"/>
            <a:ext cx="1914514" cy="303543"/>
          </a:xfrm>
          <a:prstGeom prst="rect">
            <a:avLst/>
          </a:prstGeom>
        </p:spPr>
      </p:pic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652738A9-6D04-614B-A08C-A133A5695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7952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Poisson Processes: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Independent Increments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Stationary increments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18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FC298BB-533E-EC46-A127-6CCB7244E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7938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The number of customers arriving at a grocery store can be modeled by a Poisson process with intensity                 customers per hour.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Find the probability that there are 2 customers between 10:00 and 10:20.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Find the probability that there are 3 customers between 10:00 and 10:20 and 7 customers between 10:20 and 11.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19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453" y="2089627"/>
            <a:ext cx="949791" cy="205029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6481AB24-B798-5C4C-AAE0-1D2430C2F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57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03ECA-8E7C-408D-913E-1F602248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0B200-A4A1-4851-90AE-F6218B6FA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</a:t>
            </a:fld>
            <a:endParaRPr lang="en-GB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CE1D1C7-8C49-0E45-A865-CC9D241AE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96B6F4-5251-6E4D-AF36-CE517CD59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529"/>
            <a:ext cx="10280779" cy="4343048"/>
          </a:xfrm>
        </p:spPr>
        <p:txBody>
          <a:bodyPr>
            <a:normAutofit/>
          </a:bodyPr>
          <a:lstStyle/>
          <a:p>
            <a:r>
              <a:rPr lang="en-US" dirty="0"/>
              <a:t>Explore Poisson processes.</a:t>
            </a:r>
          </a:p>
          <a:p>
            <a:r>
              <a:rPr lang="en-US" dirty="0"/>
              <a:t>Examine Markov chains.</a:t>
            </a:r>
          </a:p>
          <a:p>
            <a:r>
              <a:rPr lang="en-US" dirty="0"/>
              <a:t>Explore Brownian Motion, also known as the Wiener Process</a:t>
            </a:r>
          </a:p>
        </p:txBody>
      </p:sp>
    </p:spTree>
    <p:extLst>
      <p:ext uri="{BB962C8B-B14F-4D97-AF65-F5344CB8AC3E}">
        <p14:creationId xmlns:p14="http://schemas.microsoft.com/office/powerpoint/2010/main" val="2254795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 the interval               where       is small.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20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19" y="1664435"/>
            <a:ext cx="784457" cy="303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69" y="1664398"/>
            <a:ext cx="257829" cy="2121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83" y="2384500"/>
            <a:ext cx="4134400" cy="3035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83" y="3010847"/>
            <a:ext cx="7447315" cy="1872305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BF8DC4C2-FD33-FF45-826E-8E4B05E98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7767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      shows a function that is </a:t>
            </a:r>
            <a:r>
              <a:rPr lang="en-US" dirty="0">
                <a:solidFill>
                  <a:srgbClr val="FF0000"/>
                </a:solidFill>
              </a:rPr>
              <a:t>negligible</a:t>
            </a:r>
            <a:r>
              <a:rPr lang="en-US" dirty="0"/>
              <a:t> compared to      , as                . More precisely,                               means that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21</a:t>
            </a:fld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11" y="1688525"/>
            <a:ext cx="257829" cy="212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6" y="1664398"/>
            <a:ext cx="694857" cy="303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963" y="1693721"/>
            <a:ext cx="978286" cy="21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71" y="1984751"/>
            <a:ext cx="1910857" cy="303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543" y="2572692"/>
            <a:ext cx="2208914" cy="6838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99" y="3968802"/>
            <a:ext cx="4851201" cy="303543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8977995D-8691-834B-B11D-F3AADCC28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0592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22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924" y="1810722"/>
            <a:ext cx="8416152" cy="18806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285" y="4151972"/>
            <a:ext cx="4251429" cy="3035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674" y="4944651"/>
            <a:ext cx="3329830" cy="303543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1A3E2CCB-D44E-1249-9B5A-548F770BF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108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accent1"/>
                </a:solidFill>
              </a:rPr>
              <a:t>The Second Definition of the Poisson Process: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Let</a:t>
            </a:r>
            <a:r>
              <a:rPr lang="en-US" sz="2800" dirty="0">
                <a:solidFill>
                  <a:schemeClr val="accent1"/>
                </a:solidFill>
              </a:rPr>
              <a:t>             </a:t>
            </a:r>
            <a:r>
              <a:rPr lang="en-US" dirty="0"/>
              <a:t>be fixed. The counting process                                          is called a </a:t>
            </a:r>
            <a:r>
              <a:rPr lang="en-US" dirty="0">
                <a:solidFill>
                  <a:srgbClr val="FF0000"/>
                </a:solidFill>
              </a:rPr>
              <a:t>Poisson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process</a:t>
            </a:r>
            <a:r>
              <a:rPr lang="en-US" dirty="0"/>
              <a:t> with </a:t>
            </a:r>
            <a:r>
              <a:rPr lang="en-US" dirty="0">
                <a:solidFill>
                  <a:srgbClr val="FF0000"/>
                </a:solidFill>
              </a:rPr>
              <a:t>rate</a:t>
            </a:r>
            <a:r>
              <a:rPr lang="en-US" dirty="0"/>
              <a:t>      if all the following conditions hold: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           has </a:t>
            </a:r>
            <a:r>
              <a:rPr lang="en-US" dirty="0">
                <a:solidFill>
                  <a:srgbClr val="FF0000"/>
                </a:solidFill>
              </a:rPr>
              <a:t>independent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stationary</a:t>
            </a:r>
            <a:r>
              <a:rPr lang="en-US" dirty="0"/>
              <a:t> increments;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We have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18" y="2326274"/>
            <a:ext cx="2644114" cy="30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179" y="2332806"/>
            <a:ext cx="817371" cy="2358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332" y="2744714"/>
            <a:ext cx="182857" cy="2139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83" y="3320164"/>
            <a:ext cx="1468343" cy="303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179" y="4000306"/>
            <a:ext cx="674743" cy="303543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AE36392D-FE97-BC4E-A2A1-B9CD27314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1444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The Second Definition of the Poisson Process</a:t>
            </a:r>
            <a:br>
              <a:rPr lang="en-US" sz="2800" dirty="0">
                <a:solidFill>
                  <a:schemeClr val="accent1"/>
                </a:solidFill>
              </a:rPr>
            </a:b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160" y="2567159"/>
            <a:ext cx="4854857" cy="1214171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14831B58-8653-2E46-AD60-94C9BAA5F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8744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Arrival and Inter‐arrival times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25</a:t>
            </a:fld>
            <a:endParaRPr lang="en-GB"/>
          </a:p>
        </p:txBody>
      </p:sp>
      <p:pic>
        <p:nvPicPr>
          <p:cNvPr id="7170" name="Picture 2" descr="Poisson-interarriv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844" y="2538803"/>
            <a:ext cx="7052055" cy="83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386" y="4996272"/>
            <a:ext cx="5303467" cy="3235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2DC6E14-3AED-1547-BC41-E80B30D37BB3}"/>
              </a:ext>
            </a:extLst>
          </p:cNvPr>
          <p:cNvGrpSpPr/>
          <p:nvPr/>
        </p:nvGrpSpPr>
        <p:grpSpPr>
          <a:xfrm>
            <a:off x="2786844" y="3730510"/>
            <a:ext cx="6022552" cy="893529"/>
            <a:chOff x="1558545" y="3946953"/>
            <a:chExt cx="6022552" cy="893529"/>
          </a:xfrm>
        </p:grpSpPr>
        <p:pic>
          <p:nvPicPr>
            <p:cNvPr id="12" name="Picture 1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8545" y="3946953"/>
              <a:ext cx="6022552" cy="49950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096" y="4587530"/>
              <a:ext cx="1532952" cy="252952"/>
            </a:xfrm>
            <a:prstGeom prst="rect">
              <a:avLst/>
            </a:prstGeom>
          </p:spPr>
        </p:pic>
      </p:grp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219A78D9-2EBC-864F-B392-3605727A11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656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26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58" y="2274182"/>
            <a:ext cx="3309714" cy="3035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58" y="3020432"/>
            <a:ext cx="3309714" cy="30354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40490" y="2697734"/>
            <a:ext cx="9007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70141" y="2472358"/>
            <a:ext cx="189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Independent </a:t>
            </a: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C60DF942-6EA9-1F45-BD42-867F3D9E3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8655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Inter-arrival Times for Poisson Processes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dirty="0"/>
              <a:t>if</a:t>
            </a:r>
            <a:r>
              <a:rPr lang="en-US" sz="2800" dirty="0">
                <a:solidFill>
                  <a:schemeClr val="accent1"/>
                </a:solidFill>
              </a:rPr>
              <a:t>            </a:t>
            </a:r>
            <a:r>
              <a:rPr lang="en-US" dirty="0"/>
              <a:t>is a Poisson process with rate     , then the inter-arrival times                      </a:t>
            </a:r>
            <a:r>
              <a:rPr lang="en-US" sz="1400" dirty="0"/>
              <a:t>. </a:t>
            </a:r>
            <a:r>
              <a:rPr lang="en-US" dirty="0"/>
              <a:t>                       are independent and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79" y="2097267"/>
            <a:ext cx="674743" cy="303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882" y="2132275"/>
            <a:ext cx="182857" cy="2139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2" y="2473483"/>
            <a:ext cx="1498286" cy="2558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367" y="3057337"/>
            <a:ext cx="6389029" cy="303543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6F152234-B886-2447-A2E0-A817AC5AB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7318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Let</a:t>
            </a:r>
            <a:r>
              <a:rPr lang="en-US" sz="2800" dirty="0"/>
              <a:t>           </a:t>
            </a:r>
            <a:r>
              <a:rPr lang="en-US" dirty="0"/>
              <a:t>be a Poisson process with intensity              , and let                  </a:t>
            </a:r>
            <a:r>
              <a:rPr lang="en-US" sz="1600" dirty="0"/>
              <a:t>.</a:t>
            </a:r>
            <a:r>
              <a:rPr lang="en-US" dirty="0"/>
              <a:t>                        be the corresponding inter-arrival times.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Find the probability that the first arrival occurs after                  , i.e.,</a:t>
            </a:r>
          </a:p>
          <a:p>
            <a:pPr marL="514350" indent="-514350">
              <a:buFont typeface="+mj-lt"/>
              <a:buAutoNum type="alphaLcPeriod"/>
            </a:pPr>
            <a:endParaRPr lang="en-US" dirty="0"/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Given that we have had no arrivals before              , find 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Given that the third arrival occurred at time             , find the probability that the fourth arrival occurs after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28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53" y="1732728"/>
            <a:ext cx="674743" cy="303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99" y="1746376"/>
            <a:ext cx="813714" cy="2139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74" y="2081644"/>
            <a:ext cx="1498286" cy="2558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897" y="3041398"/>
            <a:ext cx="1011200" cy="2011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87" y="3381818"/>
            <a:ext cx="1868038" cy="2908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117" y="3944577"/>
            <a:ext cx="735086" cy="2011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16" y="3904728"/>
            <a:ext cx="1608685" cy="2908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818" y="4397227"/>
            <a:ext cx="742400" cy="2011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00" y="4724775"/>
            <a:ext cx="830172" cy="201143"/>
          </a:xfrm>
          <a:prstGeom prst="rect">
            <a:avLst/>
          </a:prstGeom>
        </p:spPr>
      </p:pic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58B848A1-144F-FD46-A8F6-B2D0D5EFB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577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lphaLcPeriod" startAt="4"/>
            </a:pPr>
            <a:r>
              <a:rPr lang="en-US" dirty="0"/>
              <a:t>I start watching the process at time               . Let       be the time of the first arrival that I see. In other words,     is the first arrival after               . Find         and </a:t>
            </a:r>
          </a:p>
          <a:p>
            <a:pPr marL="457200" indent="-457200">
              <a:buFont typeface="+mj-lt"/>
              <a:buAutoNum type="alphaLcPeriod" startAt="4"/>
            </a:pPr>
            <a:r>
              <a:rPr lang="en-US" dirty="0"/>
              <a:t>I start watching the process at time               . Let       be the time of the first arrival that I see. Find the conditional expectation and the conditional variance of      given that I am informed that the last arrival occurred at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932" y="1702756"/>
            <a:ext cx="919771" cy="202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689" y="1689108"/>
            <a:ext cx="228571" cy="2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09" y="2018929"/>
            <a:ext cx="228571" cy="2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825" y="2029695"/>
            <a:ext cx="919771" cy="2029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693" y="2018015"/>
            <a:ext cx="484571" cy="2066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40" y="2345761"/>
            <a:ext cx="1126400" cy="30354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852" y="2824152"/>
            <a:ext cx="919771" cy="20297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09" y="2810504"/>
            <a:ext cx="228571" cy="2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014" y="3475957"/>
            <a:ext cx="228571" cy="2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071" y="3775885"/>
            <a:ext cx="830171" cy="202971"/>
          </a:xfrm>
          <a:prstGeom prst="rect">
            <a:avLst/>
          </a:prstGeom>
        </p:spPr>
      </p:pic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7303BA11-D4DF-4649-B838-617726C4A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8332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lesson, you will consider some of the specific random processes that are frequently found in various applications. </a:t>
            </a:r>
          </a:p>
          <a:p>
            <a:pPr marL="0" indent="0">
              <a:buNone/>
            </a:pPr>
            <a:r>
              <a:rPr lang="en-US" dirty="0"/>
              <a:t>You begin with a review of one of the most widely-used counting processes, the Poisson process, which is used to calculate the probability of the number of events occurring in a fixed time or space.</a:t>
            </a:r>
          </a:p>
          <a:p>
            <a:pPr marL="0" indent="0">
              <a:buNone/>
            </a:pPr>
            <a:r>
              <a:rPr lang="en-US" dirty="0"/>
              <a:t>You then explore the Markov chain, which considers the impact one event has one the next and so on, in a “chain-event”.</a:t>
            </a:r>
          </a:p>
          <a:p>
            <a:pPr marL="0" indent="0">
              <a:buNone/>
            </a:pPr>
            <a:r>
              <a:rPr lang="en-US" dirty="0"/>
              <a:t>Brownian motion, also known as Wiener process, is used most frequently in engineering, finance, and physical science. You will explore its role in probability theory.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8A4A5-C7C5-42A9-9997-1762B47C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F8275-B17B-4977-90CA-8BA28802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447B6D-47F3-C145-9F86-98D3FDCA1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4488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Arrival Times: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30</a:t>
            </a:fld>
            <a:endParaRPr lang="en-GB"/>
          </a:p>
        </p:txBody>
      </p:sp>
      <p:pic>
        <p:nvPicPr>
          <p:cNvPr id="20" name="Picture 2" descr="Poisson-interarriv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381" y="2029986"/>
            <a:ext cx="7052055" cy="83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325445"/>
            <a:ext cx="2799238" cy="1656076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D8D3BAC4-6457-D944-9172-C4D53290B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580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Arrival Times: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         </a:t>
            </a:r>
            <a:r>
              <a:rPr lang="en-US" dirty="0"/>
              <a:t>arrival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31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09" y="2171509"/>
            <a:ext cx="462629" cy="2761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09" y="2958214"/>
            <a:ext cx="3861943" cy="25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09" y="3621618"/>
            <a:ext cx="3271314" cy="303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09" y="4332565"/>
            <a:ext cx="3472457" cy="303543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9C41B77A-A409-464A-82BA-375D78AC8F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888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Merging and Splitting 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Merging Independent Poisson Processes:</a:t>
            </a:r>
          </a:p>
          <a:p>
            <a:pPr marL="0" indent="0">
              <a:buNone/>
            </a:pPr>
            <a:r>
              <a:rPr lang="en-US" dirty="0"/>
              <a:t>Let               and              be two independent Poisson processes with rates       and   </a:t>
            </a:r>
            <a:r>
              <a:rPr lang="en-US" sz="1400" dirty="0"/>
              <a:t>.</a:t>
            </a:r>
            <a:r>
              <a:rPr lang="en-US" dirty="0"/>
              <a:t>      respectively</a:t>
            </a:r>
            <a:r>
              <a:rPr lang="en-US" b="0" dirty="0"/>
              <a:t>.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                                                   </a:t>
            </a:r>
            <a:r>
              <a:rPr lang="en-US" dirty="0"/>
              <a:t>:    Merged Process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32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20" y="2198807"/>
            <a:ext cx="795429" cy="30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349" y="2198808"/>
            <a:ext cx="795429" cy="30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212" y="2203988"/>
            <a:ext cx="309029" cy="2578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34" y="2533809"/>
            <a:ext cx="314515" cy="25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35" y="3128029"/>
            <a:ext cx="3278631" cy="3035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02" y="3128029"/>
            <a:ext cx="3172574" cy="3035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95" y="3871937"/>
            <a:ext cx="3245714" cy="303543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08EACF7C-F10A-0F4A-8410-B4D7CAE07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609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Merging and Splitting 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33</a:t>
            </a:fld>
            <a:endParaRPr lang="en-GB"/>
          </a:p>
        </p:txBody>
      </p:sp>
      <p:pic>
        <p:nvPicPr>
          <p:cNvPr id="8194" name="Picture 2" descr="Poisson-mer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485" y="1922787"/>
            <a:ext cx="7473288" cy="268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285" y="5143549"/>
            <a:ext cx="4507430" cy="303543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DD349954-B069-3046-A3F3-B8A9CB160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6865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Merging and Splitting 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Merging Independent Poisson Processes</a:t>
            </a:r>
          </a:p>
          <a:p>
            <a:pPr marL="0" indent="0">
              <a:buNone/>
            </a:pPr>
            <a:r>
              <a:rPr lang="en-US" sz="2800" dirty="0"/>
              <a:t/>
            </a:r>
            <a:br>
              <a:rPr lang="en-US" sz="2800" dirty="0"/>
            </a:br>
            <a:r>
              <a:rPr lang="en-US" dirty="0"/>
              <a:t>let                                                    be       independent Poisson processes with rates    </a:t>
            </a:r>
            <a:r>
              <a:rPr lang="en-US" sz="1400" dirty="0"/>
              <a:t>.</a:t>
            </a:r>
            <a:r>
              <a:rPr lang="en-US" dirty="0"/>
              <a:t>                                . Let also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Then,             is a Poisson process with rate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34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36" y="2575068"/>
            <a:ext cx="3425904" cy="290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54" y="2651028"/>
            <a:ext cx="294400" cy="1389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93" y="2919977"/>
            <a:ext cx="2133943" cy="26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46" y="3554821"/>
            <a:ext cx="8506514" cy="3035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84" y="4370883"/>
            <a:ext cx="674743" cy="3035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398" y="4392652"/>
            <a:ext cx="2929371" cy="257829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8D2B8531-9BA6-2749-90EE-01B1DD3C9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033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Merging and Splitting 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Splitting (Thinning) of Poisson Processes: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35</a:t>
            </a:fld>
            <a:endParaRPr lang="en-GB"/>
          </a:p>
        </p:txBody>
      </p:sp>
      <p:pic>
        <p:nvPicPr>
          <p:cNvPr id="11266" name="Picture 2" descr="Poisson-spli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40816"/>
            <a:ext cx="7231505" cy="268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EAC1806-5DEB-FC44-A45F-57C515F7F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210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Merging and Splitting 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Toss a coin to decide up or down: 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36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791" y="1681294"/>
            <a:ext cx="1493943" cy="30354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0D59554-1268-DC4A-9528-35F7EF0595AB}"/>
              </a:ext>
            </a:extLst>
          </p:cNvPr>
          <p:cNvGrpSpPr/>
          <p:nvPr/>
        </p:nvGrpSpPr>
        <p:grpSpPr>
          <a:xfrm>
            <a:off x="1442153" y="2859377"/>
            <a:ext cx="9307694" cy="2013787"/>
            <a:chOff x="1433015" y="3192760"/>
            <a:chExt cx="9307694" cy="2013787"/>
          </a:xfrm>
        </p:grpSpPr>
        <p:pic>
          <p:nvPicPr>
            <p:cNvPr id="10" name="Picture 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507" y="3192760"/>
              <a:ext cx="2234362" cy="27824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507" y="4908565"/>
              <a:ext cx="2807619" cy="27824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335068" y="3946287"/>
              <a:ext cx="1405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independent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9280477" y="3577559"/>
              <a:ext cx="639649" cy="30222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9453830" y="4518909"/>
              <a:ext cx="528370" cy="35735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33015" y="3331884"/>
              <a:ext cx="474942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433015" y="4180320"/>
              <a:ext cx="474942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433015" y="5081071"/>
              <a:ext cx="474942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937982" y="4145448"/>
              <a:ext cx="5118" cy="87975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2705100" y="3368705"/>
              <a:ext cx="9525" cy="8484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 flipV="1">
              <a:off x="3300270" y="3368705"/>
              <a:ext cx="9525" cy="8484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4226696" y="4154973"/>
              <a:ext cx="5118" cy="87975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813133" y="4154973"/>
              <a:ext cx="5118" cy="87975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5224889" y="3375743"/>
              <a:ext cx="9525" cy="8484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2629608" y="3279570"/>
              <a:ext cx="151692" cy="8905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224424" y="3279570"/>
              <a:ext cx="151692" cy="8905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5149043" y="3279570"/>
              <a:ext cx="151692" cy="8905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639133" y="4136542"/>
              <a:ext cx="151692" cy="8905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233949" y="4136542"/>
              <a:ext cx="151692" cy="8905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158398" y="4126646"/>
              <a:ext cx="151692" cy="8905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4734164" y="4126646"/>
              <a:ext cx="151692" cy="8905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161087" y="5029422"/>
              <a:ext cx="151692" cy="8905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736853" y="5029422"/>
              <a:ext cx="151692" cy="8905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867254" y="5040684"/>
              <a:ext cx="151692" cy="8905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844367" y="4136542"/>
              <a:ext cx="151692" cy="8905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5164963" y="4168951"/>
              <a:ext cx="151692" cy="8905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8501" y="4315619"/>
              <a:ext cx="190476" cy="17066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335" y="4353572"/>
              <a:ext cx="190476" cy="170667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9841" y="4348242"/>
              <a:ext cx="190476" cy="170667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6871" y="3430302"/>
              <a:ext cx="249905" cy="17371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268" y="3443949"/>
              <a:ext cx="249905" cy="17371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452" y="3430302"/>
              <a:ext cx="249905" cy="17371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900" y="3196790"/>
              <a:ext cx="729143" cy="278248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4348" y="4056564"/>
              <a:ext cx="618514" cy="27824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3070" y="4928299"/>
              <a:ext cx="729143" cy="278248"/>
            </a:xfrm>
            <a:prstGeom prst="rect">
              <a:avLst/>
            </a:prstGeom>
          </p:spPr>
        </p:pic>
      </p:grpSp>
      <p:sp>
        <p:nvSpPr>
          <p:cNvPr id="46" name="Footer Placeholder 6">
            <a:extLst>
              <a:ext uri="{FF2B5EF4-FFF2-40B4-BE49-F238E27FC236}">
                <a16:creationId xmlns:a16="http://schemas.microsoft.com/office/drawing/2014/main" id="{12B3277A-A46D-2E48-9488-FD72DD805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861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Merging and Splitting 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Splitting a Poisson Processes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Let</a:t>
            </a:r>
            <a:r>
              <a:rPr lang="en-US" sz="2800" dirty="0">
                <a:solidFill>
                  <a:schemeClr val="accent1"/>
                </a:solidFill>
              </a:rPr>
              <a:t>          </a:t>
            </a:r>
            <a:r>
              <a:rPr lang="en-US" dirty="0"/>
              <a:t>be a Poisson process with rate     . Here, we divide            to two processes               and              in the following way. For each arrival, a coin with     </a:t>
            </a:r>
            <a:r>
              <a:rPr lang="en-US" sz="1600" dirty="0"/>
              <a:t>.                              </a:t>
            </a:r>
            <a:r>
              <a:rPr lang="en-US" dirty="0"/>
              <a:t> is tossed. If the coin lands heads up, the arrival is sent to the first process (            ), otherwise it is sent to the second process. The coin tosses are independent of each other and are independent of            . Then,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37</a:t>
            </a:fld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73" y="2420988"/>
            <a:ext cx="646629" cy="2908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052" y="2420987"/>
            <a:ext cx="646629" cy="290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85" y="2452137"/>
            <a:ext cx="182857" cy="2139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17" y="2983841"/>
            <a:ext cx="762286" cy="2908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71" y="2983842"/>
            <a:ext cx="762286" cy="2908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0" y="3528068"/>
            <a:ext cx="1431695" cy="2908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46" y="4092916"/>
            <a:ext cx="762286" cy="2908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096" y="4629467"/>
            <a:ext cx="646629" cy="290895"/>
          </a:xfrm>
          <a:prstGeom prst="rect">
            <a:avLst/>
          </a:prstGeom>
        </p:spPr>
      </p:pic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555C3ACA-4D3B-3D42-9CE9-86E4B9D56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1398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Merging and Splitting 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Splitting a Poisson Processes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           is a Poisson process with rate       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          is a Poisson process with rate                   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          and              are independent.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38</a:t>
            </a:fld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609" y="2186553"/>
            <a:ext cx="762286" cy="2908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887" y="2208648"/>
            <a:ext cx="369372" cy="268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887" y="2644511"/>
            <a:ext cx="1216000" cy="3035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387" y="2644511"/>
            <a:ext cx="762286" cy="2908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62" y="3097161"/>
            <a:ext cx="762286" cy="29089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609" y="3097161"/>
            <a:ext cx="762286" cy="290895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867BC9E2-F174-C84A-B87F-5846A0617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9671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Nonhomogeneous 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Similar to Poisson process but                    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988" y="1669212"/>
            <a:ext cx="1225143" cy="30354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4255538-099F-354D-B051-13A58D4EF891}"/>
              </a:ext>
            </a:extLst>
          </p:cNvPr>
          <p:cNvGrpSpPr/>
          <p:nvPr/>
        </p:nvGrpSpPr>
        <p:grpSpPr>
          <a:xfrm>
            <a:off x="3044889" y="2920089"/>
            <a:ext cx="5867400" cy="1603823"/>
            <a:chOff x="2286000" y="3009122"/>
            <a:chExt cx="5867400" cy="1603823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470243" y="4612943"/>
              <a:ext cx="56831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5219060" y="3462338"/>
              <a:ext cx="427" cy="115060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6996113" y="3462338"/>
              <a:ext cx="427" cy="115060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3352374" y="3462338"/>
              <a:ext cx="427" cy="115060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33"/>
            <p:cNvSpPr/>
            <p:nvPr/>
          </p:nvSpPr>
          <p:spPr>
            <a:xfrm>
              <a:off x="2286000" y="3438442"/>
              <a:ext cx="5715000" cy="857335"/>
            </a:xfrm>
            <a:custGeom>
              <a:avLst/>
              <a:gdLst>
                <a:gd name="connsiteX0" fmla="*/ 0 w 5715000"/>
                <a:gd name="connsiteY0" fmla="*/ 857333 h 857335"/>
                <a:gd name="connsiteX1" fmla="*/ 1038225 w 5715000"/>
                <a:gd name="connsiteY1" fmla="*/ 9608 h 857335"/>
                <a:gd name="connsiteX2" fmla="*/ 1914525 w 5715000"/>
                <a:gd name="connsiteY2" fmla="*/ 857333 h 857335"/>
                <a:gd name="connsiteX3" fmla="*/ 2914650 w 5715000"/>
                <a:gd name="connsiteY3" fmla="*/ 83 h 857335"/>
                <a:gd name="connsiteX4" fmla="*/ 3876675 w 5715000"/>
                <a:gd name="connsiteY4" fmla="*/ 800183 h 857335"/>
                <a:gd name="connsiteX5" fmla="*/ 4676775 w 5715000"/>
                <a:gd name="connsiteY5" fmla="*/ 9608 h 857335"/>
                <a:gd name="connsiteX6" fmla="*/ 5715000 w 5715000"/>
                <a:gd name="connsiteY6" fmla="*/ 723983 h 857335"/>
                <a:gd name="connsiteX7" fmla="*/ 5715000 w 5715000"/>
                <a:gd name="connsiteY7" fmla="*/ 723983 h 857335"/>
                <a:gd name="connsiteX8" fmla="*/ 5715000 w 5715000"/>
                <a:gd name="connsiteY8" fmla="*/ 723983 h 857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0" h="857335">
                  <a:moveTo>
                    <a:pt x="0" y="857333"/>
                  </a:moveTo>
                  <a:cubicBezTo>
                    <a:pt x="359569" y="433470"/>
                    <a:pt x="719138" y="9608"/>
                    <a:pt x="1038225" y="9608"/>
                  </a:cubicBezTo>
                  <a:cubicBezTo>
                    <a:pt x="1357312" y="9608"/>
                    <a:pt x="1601788" y="858920"/>
                    <a:pt x="1914525" y="857333"/>
                  </a:cubicBezTo>
                  <a:cubicBezTo>
                    <a:pt x="2227262" y="855746"/>
                    <a:pt x="2587625" y="9608"/>
                    <a:pt x="2914650" y="83"/>
                  </a:cubicBezTo>
                  <a:cubicBezTo>
                    <a:pt x="3241675" y="-9442"/>
                    <a:pt x="3582988" y="798596"/>
                    <a:pt x="3876675" y="800183"/>
                  </a:cubicBezTo>
                  <a:cubicBezTo>
                    <a:pt x="4170362" y="801770"/>
                    <a:pt x="4370388" y="22308"/>
                    <a:pt x="4676775" y="9608"/>
                  </a:cubicBezTo>
                  <a:cubicBezTo>
                    <a:pt x="4983162" y="-3092"/>
                    <a:pt x="5715000" y="723983"/>
                    <a:pt x="5715000" y="723983"/>
                  </a:cubicBezTo>
                  <a:lnTo>
                    <a:pt x="5715000" y="723983"/>
                  </a:lnTo>
                  <a:lnTo>
                    <a:pt x="5715000" y="723983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562" y="3009122"/>
              <a:ext cx="463238" cy="252952"/>
            </a:xfrm>
            <a:prstGeom prst="rect">
              <a:avLst/>
            </a:prstGeom>
          </p:spPr>
        </p:pic>
      </p:grpSp>
      <p:pic>
        <p:nvPicPr>
          <p:cNvPr id="37" name="Picture 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06" y="5188788"/>
            <a:ext cx="2911086" cy="303543"/>
          </a:xfrm>
          <a:prstGeom prst="rect">
            <a:avLst/>
          </a:prstGeom>
        </p:spPr>
      </p:pic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CDB7182F-3DC1-7341-91D8-ED33C1228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8486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Prior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25257-8F68-413D-9DFF-D590CD0C8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66100-B6C8-4622-8095-3D942BC7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CB1492-D6EF-DC4D-B8CD-30DEB372C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635" y="1593669"/>
            <a:ext cx="10280779" cy="4343048"/>
          </a:xfrm>
        </p:spPr>
        <p:txBody>
          <a:bodyPr>
            <a:normAutofit/>
          </a:bodyPr>
          <a:lstStyle/>
          <a:p>
            <a:r>
              <a:rPr lang="en-US" b="1" dirty="0"/>
              <a:t>Basic Concepts</a:t>
            </a:r>
          </a:p>
          <a:p>
            <a:r>
              <a:rPr lang="en-US" dirty="0"/>
              <a:t>Counting Methods</a:t>
            </a:r>
          </a:p>
          <a:p>
            <a:r>
              <a:rPr lang="en-US" dirty="0"/>
              <a:t>Random Variables</a:t>
            </a:r>
          </a:p>
          <a:p>
            <a:r>
              <a:rPr lang="en-US" dirty="0"/>
              <a:t>Access to the online textbook: </a:t>
            </a:r>
            <a:r>
              <a:rPr lang="en-US" dirty="0">
                <a:hlinkClick r:id="rId3"/>
              </a:rPr>
              <a:t>https://www.probabilitycourse.com/</a:t>
            </a:r>
            <a:r>
              <a:rPr lang="en-US" dirty="0"/>
              <a:t> 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916D7E1C-3649-A44A-B884-8F8C5608A4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4779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Nonhomogeneous 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Nonhomogeneous Poisson Process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Let                                                 be an integrable function. The counting process        </a:t>
            </a:r>
            <a:r>
              <a:rPr lang="en-US" sz="1600" dirty="0"/>
              <a:t>.                                                        </a:t>
            </a:r>
            <a:r>
              <a:rPr lang="en-US" dirty="0"/>
              <a:t>is called a </a:t>
            </a:r>
            <a:r>
              <a:rPr lang="en-US" dirty="0">
                <a:solidFill>
                  <a:srgbClr val="FF0000"/>
                </a:solidFill>
              </a:rPr>
              <a:t>nonhomogeneous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Poisson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process</a:t>
            </a:r>
            <a:r>
              <a:rPr lang="en-US" dirty="0"/>
              <a:t> with </a:t>
            </a:r>
            <a:r>
              <a:rPr lang="en-US" dirty="0">
                <a:solidFill>
                  <a:srgbClr val="FF0000"/>
                </a:solidFill>
              </a:rPr>
              <a:t>rate          </a:t>
            </a:r>
            <a:r>
              <a:rPr lang="en-US" dirty="0"/>
              <a:t>if all the following conditions hold.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          has </a:t>
            </a:r>
            <a:r>
              <a:rPr lang="en-US" dirty="0">
                <a:solidFill>
                  <a:srgbClr val="FF0000"/>
                </a:solidFill>
              </a:rPr>
              <a:t>independent</a:t>
            </a:r>
            <a:r>
              <a:rPr lang="en-US" dirty="0"/>
              <a:t> increments;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977" y="2376882"/>
            <a:ext cx="3078933" cy="290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64" y="2896628"/>
            <a:ext cx="2533943" cy="290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501" y="2907035"/>
            <a:ext cx="555886" cy="30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93" y="4133062"/>
            <a:ext cx="1468343" cy="303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93" y="4805371"/>
            <a:ext cx="674743" cy="303543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6B45C1B5-BE8F-4841-93B6-F7BFF584BB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8870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Nonhomogeneous 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for any                       , we have 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816" y="1677513"/>
            <a:ext cx="1426286" cy="303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056" y="2710440"/>
            <a:ext cx="6954057" cy="1214171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1AB3CC39-F697-8B45-892D-DB270F656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3911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Nonhomogeneous 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Thus</a:t>
            </a: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Independent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92" y="2358205"/>
            <a:ext cx="1468343" cy="303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92" y="3414534"/>
            <a:ext cx="6999771" cy="910629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C32A501-5DFE-8649-A95B-619387F80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8476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Nonhomogeneous 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Let</a:t>
            </a:r>
            <a:r>
              <a:rPr lang="en-US" sz="2800" dirty="0"/>
              <a:t>                                  </a:t>
            </a:r>
            <a:r>
              <a:rPr lang="en-US" dirty="0"/>
              <a:t>be a Poisson process with rate     , and          be its first arrival time. Show that given                    , then        is uniformly distributed in           . That is, show that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547" y="1690196"/>
            <a:ext cx="2533943" cy="290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77" y="1717492"/>
            <a:ext cx="182857" cy="213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11" y="1717492"/>
            <a:ext cx="394971" cy="25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73" y="2058776"/>
            <a:ext cx="1266971" cy="2908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856" y="2058776"/>
            <a:ext cx="394971" cy="25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50" y="2361618"/>
            <a:ext cx="619886" cy="3035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649" y="3383487"/>
            <a:ext cx="6068495" cy="571276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15E00830-1C11-A046-B02B-B774758A7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0714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Nonhomogeneous 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accent1"/>
                </a:solidFill>
              </a:rPr>
              <a:t>More generally: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Given</a:t>
            </a:r>
            <a:r>
              <a:rPr lang="en-US" sz="2800" dirty="0">
                <a:solidFill>
                  <a:schemeClr val="accent1"/>
                </a:solidFill>
              </a:rPr>
              <a:t>                   </a:t>
            </a:r>
            <a:r>
              <a:rPr lang="en-US" dirty="0"/>
              <a:t>the locations of arrivals are uniformly and independently distribution in           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44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135" y="2307989"/>
            <a:ext cx="1380571" cy="30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763" y="2717792"/>
            <a:ext cx="619886" cy="303543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87D780F6-9B76-954A-865A-CF9A9816F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2525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Nonhomogeneous 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Example. </a:t>
            </a:r>
            <a:r>
              <a:rPr lang="en-US" dirty="0"/>
              <a:t>Let              and              be two independent Poisson processes with rates                and               , respectively. Find the probability that the second arrival in             occurs before the third arrival in             . </a:t>
            </a:r>
            <a:r>
              <a:rPr lang="en-US" i="1" dirty="0"/>
              <a:t>Hint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: One way to solve this problem is to think of              and             as two processes obtained from splitting a Poisson process.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45</a:t>
            </a:fld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91" y="2871551"/>
            <a:ext cx="762286" cy="2908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124" y="2506606"/>
            <a:ext cx="762286" cy="2908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14" y="1760279"/>
            <a:ext cx="762286" cy="2908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760" y="2876712"/>
            <a:ext cx="762286" cy="2908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107" y="2507996"/>
            <a:ext cx="762286" cy="2908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239" y="1756991"/>
            <a:ext cx="762286" cy="2908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476" y="2163795"/>
            <a:ext cx="920000" cy="247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961" y="2159933"/>
            <a:ext cx="927009" cy="245333"/>
          </a:xfrm>
          <a:prstGeom prst="rect">
            <a:avLst/>
          </a:prstGeom>
        </p:spPr>
      </p:pic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7B3F3EFF-45E9-8A44-818C-62C0A94B1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15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Discrete-Time Markov Chains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In real life usually there is dependence between       ‘s 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Markov chain: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       </a:t>
            </a:r>
            <a:r>
              <a:rPr lang="en-US" dirty="0"/>
              <a:t>depends on               but not on the other pervious values. </a:t>
            </a:r>
          </a:p>
          <a:p>
            <a:pPr marL="0" indent="0">
              <a:buNone/>
            </a:pPr>
            <a:r>
              <a:rPr lang="en-US" dirty="0"/>
              <a:t>Usually        shows the </a:t>
            </a:r>
            <a:r>
              <a:rPr lang="en-US" dirty="0">
                <a:solidFill>
                  <a:srgbClr val="FF0000"/>
                </a:solidFill>
              </a:rPr>
              <a:t>state</a:t>
            </a:r>
            <a:r>
              <a:rPr lang="en-US" dirty="0"/>
              <a:t> of the system at time    .</a:t>
            </a:r>
          </a:p>
          <a:p>
            <a:pPr marL="0" indent="0">
              <a:buNone/>
            </a:pPr>
            <a:r>
              <a:rPr lang="en-US" dirty="0"/>
              <a:t>W.L.G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46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95" y="1717100"/>
            <a:ext cx="6191543" cy="266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846" y="2303953"/>
            <a:ext cx="367543" cy="25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95" y="3818854"/>
            <a:ext cx="517486" cy="25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54" y="3818853"/>
            <a:ext cx="859428" cy="25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473" y="4298800"/>
            <a:ext cx="367543" cy="25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483" y="4285155"/>
            <a:ext cx="100572" cy="2121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73" y="4746119"/>
            <a:ext cx="2598400" cy="303543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E62BF4B5-C04E-A041-80D2-9B425C542D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4427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Discrete-Time Markov Chains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Discrete-Time Markov Chains</a:t>
            </a:r>
          </a:p>
          <a:p>
            <a:pPr marL="0" indent="0">
              <a:buNone/>
            </a:pPr>
            <a:r>
              <a:rPr lang="en-US" dirty="0"/>
              <a:t>Consider the random process                                             , where                                   </a:t>
            </a:r>
            <a:r>
              <a:rPr lang="en-US" sz="1600" dirty="0"/>
              <a:t>.</a:t>
            </a:r>
            <a:r>
              <a:rPr lang="en-US" dirty="0"/>
              <a:t>                                                  . We say that this process is a </a:t>
            </a:r>
            <a:r>
              <a:rPr lang="en-US" dirty="0">
                <a:solidFill>
                  <a:srgbClr val="FF0000"/>
                </a:solidFill>
              </a:rPr>
              <a:t>Markov chain</a:t>
            </a:r>
            <a:r>
              <a:rPr lang="en-US" dirty="0"/>
              <a:t> if 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for all                                                . If the number of states is finite, e.g.,                      </a:t>
            </a:r>
            <a:r>
              <a:rPr lang="en-US" sz="1400" dirty="0"/>
              <a:t>.</a:t>
            </a:r>
            <a:r>
              <a:rPr lang="en-US" dirty="0"/>
              <a:t>                                          , we call it a </a:t>
            </a:r>
            <a:r>
              <a:rPr lang="en-US" dirty="0">
                <a:solidFill>
                  <a:srgbClr val="FF0000"/>
                </a:solidFill>
              </a:rPr>
              <a:t>finite</a:t>
            </a:r>
            <a:r>
              <a:rPr lang="en-US" dirty="0"/>
              <a:t> Markov chain.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47</a:t>
            </a:fld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079" y="2178534"/>
            <a:ext cx="2945752" cy="2908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59" y="2528184"/>
            <a:ext cx="3387352" cy="2926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29" y="3206189"/>
            <a:ext cx="7546514" cy="76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35" y="4495830"/>
            <a:ext cx="3066514" cy="2724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53" y="4849306"/>
            <a:ext cx="2837943" cy="303543"/>
          </a:xfrm>
          <a:prstGeom prst="rect">
            <a:avLst/>
          </a:prstGeom>
        </p:spPr>
      </p:pic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B2D97898-F760-AE48-8658-B1DFF9089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290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Discrete-Time Markov Chains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Transition probabilities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48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14" y="2335283"/>
            <a:ext cx="4273371" cy="318171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A78C8DE-3F6C-7F4D-B095-0B1BB019B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3399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State Transition Matrix and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State Transition Matrix:</a:t>
            </a:r>
          </a:p>
          <a:p>
            <a:pPr marL="0" indent="0">
              <a:buNone/>
            </a:pPr>
            <a:r>
              <a:rPr lang="en-US" dirty="0"/>
              <a:t>We often list the transition probabilities in a matrix. The matrix is called the </a:t>
            </a:r>
            <a:r>
              <a:rPr lang="en-US" dirty="0">
                <a:solidFill>
                  <a:srgbClr val="FF0000"/>
                </a:solidFill>
              </a:rPr>
              <a:t>state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transition matrix</a:t>
            </a:r>
            <a:r>
              <a:rPr lang="en-US" dirty="0"/>
              <a:t> or </a:t>
            </a:r>
            <a:r>
              <a:rPr lang="en-US" dirty="0">
                <a:solidFill>
                  <a:srgbClr val="FF0000"/>
                </a:solidFill>
              </a:rPr>
              <a:t>transition probability matrix</a:t>
            </a:r>
            <a:r>
              <a:rPr lang="en-US" dirty="0"/>
              <a:t> and is usually shown by      .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49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7" y="3607965"/>
            <a:ext cx="3874743" cy="1640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49" y="2881194"/>
            <a:ext cx="245028" cy="208457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E635C587-2D63-994A-A406-57CE04C40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913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Some Important Random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Poisson Processes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Markov chains</a:t>
            </a:r>
          </a:p>
          <a:p>
            <a:pPr lvl="1"/>
            <a:r>
              <a:rPr lang="en-US" sz="2200" b="1" dirty="0"/>
              <a:t>DTMC</a:t>
            </a:r>
          </a:p>
          <a:p>
            <a:pPr lvl="1"/>
            <a:r>
              <a:rPr lang="en-US" sz="2200" b="1" dirty="0"/>
              <a:t>CTMC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Brownian Motion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F7A60D-A44A-9D46-B34D-0B7B10246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1583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State Transition Matrix and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State Transition Diagram:</a:t>
            </a:r>
          </a:p>
          <a:p>
            <a:pPr marL="0" indent="0">
              <a:buNone/>
            </a:pPr>
            <a:r>
              <a:rPr lang="en-US" dirty="0"/>
              <a:t>A Markov chain is usually shown by a </a:t>
            </a:r>
            <a:r>
              <a:rPr lang="en-US" dirty="0">
                <a:solidFill>
                  <a:srgbClr val="FF0000"/>
                </a:solidFill>
              </a:rPr>
              <a:t>state transition diagram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Example.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50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36" y="3558728"/>
            <a:ext cx="2392000" cy="1396648"/>
          </a:xfrm>
          <a:prstGeom prst="rect">
            <a:avLst/>
          </a:prstGeom>
        </p:spPr>
      </p:pic>
      <p:pic>
        <p:nvPicPr>
          <p:cNvPr id="1026" name="Picture 2" descr="MC-diagra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89" y="2758383"/>
            <a:ext cx="3749677" cy="299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BCE6B579-3567-9947-BA9C-C759D9828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714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State Transition Matrix and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Consider the Markov chain shown in pervious example.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Find 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Find 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If we know                                       , find  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If we know                                       , find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51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902" y="2198808"/>
            <a:ext cx="2737219" cy="290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902" y="2639551"/>
            <a:ext cx="2737219" cy="2908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7" y="3113403"/>
            <a:ext cx="2474362" cy="2908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16" y="3107198"/>
            <a:ext cx="2793295" cy="2908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7" y="3565150"/>
            <a:ext cx="2474362" cy="2908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16" y="3565149"/>
            <a:ext cx="3976152" cy="290895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082F8B54-69BD-1045-8F08-14F181B027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8040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State Probability Distributions:</a:t>
            </a:r>
          </a:p>
          <a:p>
            <a:pPr marL="0" indent="0">
              <a:buNone/>
            </a:pPr>
            <a:r>
              <a:rPr lang="en-US" dirty="0"/>
              <a:t>Consider a Markov chain                                        , where  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1"/>
                </a:solidFill>
              </a:rPr>
              <a:t>In general: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52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205474"/>
            <a:ext cx="2656762" cy="2782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97" y="2205474"/>
            <a:ext cx="3221638" cy="2782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29" y="3571646"/>
            <a:ext cx="7597715" cy="39497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06802C1-2E6E-F24D-A04A-143018EEB919}"/>
              </a:ext>
            </a:extLst>
          </p:cNvPr>
          <p:cNvGrpSpPr/>
          <p:nvPr/>
        </p:nvGrpSpPr>
        <p:grpSpPr>
          <a:xfrm>
            <a:off x="888042" y="2784918"/>
            <a:ext cx="8495800" cy="764303"/>
            <a:chOff x="888042" y="2784918"/>
            <a:chExt cx="8495800" cy="764303"/>
          </a:xfrm>
        </p:grpSpPr>
        <p:pic>
          <p:nvPicPr>
            <p:cNvPr id="15" name="Picture 1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128" y="2784918"/>
              <a:ext cx="7597714" cy="39497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888042" y="3179889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time 0</a:t>
              </a:r>
            </a:p>
          </p:txBody>
        </p:sp>
        <p:cxnSp>
          <p:nvCxnSpPr>
            <p:cNvPr id="24" name="Curved Connector 23"/>
            <p:cNvCxnSpPr>
              <a:endCxn id="22" idx="3"/>
            </p:cNvCxnSpPr>
            <p:nvPr/>
          </p:nvCxnSpPr>
          <p:spPr>
            <a:xfrm rot="10800000" flipV="1">
              <a:off x="1681849" y="3114573"/>
              <a:ext cx="417252" cy="249982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28" y="4952591"/>
            <a:ext cx="7747655" cy="394971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D84E48AF-82CB-F444-9EF9-240152A94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9407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If we have           , how do we find           ?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53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284" y="1674658"/>
            <a:ext cx="537600" cy="2889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292" y="1674658"/>
            <a:ext cx="537600" cy="288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74" y="2474505"/>
            <a:ext cx="7041829" cy="1863314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4A7DC1F2-EE58-D547-92CD-FC5CA71A3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9855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1"/>
                </a:solidFill>
              </a:rPr>
              <a:t>Generally: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54</a:t>
            </a:fld>
            <a:endParaRPr lang="en-GB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107" y="3011760"/>
            <a:ext cx="6459200" cy="191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108" y="2091848"/>
            <a:ext cx="4721371" cy="842971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5E149501-0C26-FF4B-B67E-FC00A5013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698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In matrix form: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55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75" y="2010052"/>
            <a:ext cx="9757104" cy="1919238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F24C6883-1CD1-0F45-9ECB-B7353D55F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34830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More generally: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56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857" y="2193700"/>
            <a:ext cx="5458285" cy="861257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5A1A59E-8C23-3941-AB84-D27BABB6C4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24665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Consider a system that can be in one of two possible states,                 </a:t>
            </a:r>
            <a:r>
              <a:rPr lang="en-US" sz="1400" dirty="0"/>
              <a:t>.</a:t>
            </a:r>
            <a:r>
              <a:rPr lang="en-US" dirty="0"/>
              <a:t>                     . In particular, suppose that the transition matrix is given by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Suppose that the system is in state 0 at time              , i.e.,                 .</a:t>
            </a:r>
          </a:p>
          <a:p>
            <a:pPr marL="514350" indent="-514350">
              <a:lnSpc>
                <a:spcPct val="100000"/>
              </a:lnSpc>
              <a:buFont typeface="+mj-lt"/>
              <a:buAutoNum type="alphaLcParenR"/>
            </a:pPr>
            <a:r>
              <a:rPr lang="en-US" dirty="0"/>
              <a:t>Draw the state transition diagram.</a:t>
            </a:r>
          </a:p>
          <a:p>
            <a:pPr marL="514350" indent="-514350">
              <a:lnSpc>
                <a:spcPct val="100000"/>
              </a:lnSpc>
              <a:buFont typeface="+mj-lt"/>
              <a:buAutoNum type="alphaLcParenR"/>
            </a:pPr>
            <a:r>
              <a:rPr lang="en-US" dirty="0"/>
              <a:t>Find the probability that the system is in state 1 at time 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60" y="2075977"/>
            <a:ext cx="1440457" cy="290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448" y="2526352"/>
            <a:ext cx="1929143" cy="9106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25" y="3732006"/>
            <a:ext cx="833829" cy="2011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68" y="3707872"/>
            <a:ext cx="1012876" cy="2453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464" y="4756101"/>
            <a:ext cx="919772" cy="202972"/>
          </a:xfrm>
          <a:prstGeom prst="rect">
            <a:avLst/>
          </a:prstGeom>
        </p:spPr>
      </p:pic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EC3B4FA1-6D43-2D40-A748-2E9D75CF7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5742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</a:t>
            </a:r>
            <a:r>
              <a:rPr lang="en-US" sz="2800" dirty="0">
                <a:solidFill>
                  <a:schemeClr val="accent1"/>
                </a:solidFill>
              </a:rPr>
              <a:t>-Step Transition Probabilities: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Probability of going from state     to state     in exactly two transitions.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58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7242"/>
            <a:ext cx="230400" cy="1621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735A369-793D-DC42-8A58-2D3DF90BEB39}"/>
              </a:ext>
            </a:extLst>
          </p:cNvPr>
          <p:cNvGrpSpPr/>
          <p:nvPr/>
        </p:nvGrpSpPr>
        <p:grpSpPr>
          <a:xfrm>
            <a:off x="2453789" y="1789578"/>
            <a:ext cx="5760137" cy="1727701"/>
            <a:chOff x="2453789" y="1789578"/>
            <a:chExt cx="5760137" cy="1727701"/>
          </a:xfrm>
        </p:grpSpPr>
        <p:pic>
          <p:nvPicPr>
            <p:cNvPr id="7" name="Picture 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0840" y="2507866"/>
              <a:ext cx="5663086" cy="71497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630001" y="1789578"/>
              <a:ext cx="7195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LOTP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6520822" y="2046804"/>
              <a:ext cx="109179" cy="4610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2453789" y="3084379"/>
              <a:ext cx="218364" cy="4329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957" y="3727308"/>
            <a:ext cx="100572" cy="2121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68" y="3709989"/>
            <a:ext cx="142629" cy="272457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4D2D23B6-E371-394D-9743-CAC9C2F2C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1725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accent1"/>
                </a:solidFill>
              </a:rPr>
              <a:t>Generally: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accent1"/>
                </a:solidFill>
              </a:rPr>
              <a:t>             </a:t>
            </a:r>
            <a:r>
              <a:rPr lang="en-US" dirty="0"/>
              <a:t>Probability of going from state     to state     in exactly       transitions.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59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45" y="2662827"/>
            <a:ext cx="623543" cy="3602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303" y="2694297"/>
            <a:ext cx="100572" cy="2121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614" y="2663330"/>
            <a:ext cx="142629" cy="2724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92" y="2759807"/>
            <a:ext cx="294400" cy="1389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570" y="3348334"/>
            <a:ext cx="4723200" cy="12854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81400" y="4708894"/>
            <a:ext cx="71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LOTP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038600" y="4335156"/>
            <a:ext cx="410570" cy="3442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F8346E1D-B8A3-1C46-AD25-54C989888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4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Counting Processes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              </a:t>
            </a:r>
            <a:r>
              <a:rPr lang="en-US" dirty="0"/>
              <a:t>The number of events (arrivals) by time    , starting from time 0.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The number of earthquakes in an area during  </a:t>
            </a:r>
          </a:p>
          <a:p>
            <a:pPr marL="0" indent="0">
              <a:buNone/>
            </a:pPr>
            <a:r>
              <a:rPr lang="en-US" sz="2800" dirty="0"/>
              <a:t>Example.</a:t>
            </a:r>
            <a:r>
              <a:rPr lang="en-US" sz="3200" dirty="0"/>
              <a:t> </a:t>
            </a:r>
            <a:r>
              <a:rPr lang="en-US" dirty="0"/>
              <a:t>The number of customers arriving at a store by time    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51" y="2239750"/>
            <a:ext cx="877714" cy="303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296" y="2265482"/>
            <a:ext cx="107886" cy="1974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526" y="3208741"/>
            <a:ext cx="1062400" cy="30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321" y="3776485"/>
            <a:ext cx="107886" cy="197486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A3FE4EA4-17BF-F94B-8456-76128DC81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01097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Two step transition matrix: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60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16" y="2028035"/>
            <a:ext cx="3892113" cy="17532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16" y="4115320"/>
            <a:ext cx="6972951" cy="1503543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3FFB695E-7DD0-984B-A124-87310C689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6224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Chapman-Kolmogorov equation can be written 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   -step transition matrix is given by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200" y="2335282"/>
            <a:ext cx="4723200" cy="12854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179" y="4041253"/>
            <a:ext cx="197486" cy="1389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703" y="4539611"/>
            <a:ext cx="4759771" cy="345600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9B8592B9-1281-D44A-9958-5D6192640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6664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states      and     are said to </a:t>
            </a:r>
            <a:r>
              <a:rPr lang="en-US" dirty="0">
                <a:solidFill>
                  <a:srgbClr val="FF0000"/>
                </a:solidFill>
              </a:rPr>
              <a:t>communicate</a:t>
            </a:r>
            <a:r>
              <a:rPr lang="en-US" dirty="0"/>
              <a:t>, written as             , if they are</a:t>
            </a:r>
            <a:r>
              <a:rPr lang="en-US" b="0" dirty="0"/>
              <a:t> </a:t>
            </a:r>
            <a:r>
              <a:rPr lang="en-US" dirty="0">
                <a:solidFill>
                  <a:srgbClr val="FF0000"/>
                </a:solidFill>
              </a:rPr>
              <a:t>accessible</a:t>
            </a:r>
            <a:r>
              <a:rPr lang="en-US" b="0" dirty="0"/>
              <a:t> </a:t>
            </a:r>
            <a:r>
              <a:rPr lang="en-US" dirty="0"/>
              <a:t>from each other. In other words,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91" y="2640056"/>
            <a:ext cx="4715886" cy="272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004" y="1687862"/>
            <a:ext cx="142629" cy="2724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53" y="1693613"/>
            <a:ext cx="100572" cy="212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264" y="1693613"/>
            <a:ext cx="793600" cy="272457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572D4EEE-3D37-B94F-B4C0-634C5A205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53954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Communication is an </a:t>
            </a:r>
            <a:r>
              <a:rPr lang="en-US" dirty="0">
                <a:solidFill>
                  <a:srgbClr val="FF0000"/>
                </a:solidFill>
              </a:rPr>
              <a:t>equivalence</a:t>
            </a:r>
            <a:r>
              <a:rPr lang="en-US" dirty="0"/>
              <a:t> relation. That means that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Every state communicates with itself</a:t>
            </a:r>
          </a:p>
          <a:p>
            <a:r>
              <a:rPr lang="en-US" dirty="0"/>
              <a:t>If              , then  </a:t>
            </a:r>
          </a:p>
          <a:p>
            <a:r>
              <a:rPr lang="en-US" dirty="0"/>
              <a:t>If               and                , then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53" y="2611374"/>
            <a:ext cx="853943" cy="26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452" y="3068034"/>
            <a:ext cx="793600" cy="272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98" y="3068033"/>
            <a:ext cx="905143" cy="272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452" y="3502867"/>
            <a:ext cx="793600" cy="2724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301" y="3516516"/>
            <a:ext cx="885029" cy="2724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40" y="3516516"/>
            <a:ext cx="919772" cy="215771"/>
          </a:xfrm>
          <a:prstGeom prst="rect">
            <a:avLst/>
          </a:prstGeom>
        </p:spPr>
      </p:pic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F8C1E885-D338-5E4F-B783-BC27068C1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3631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</a:t>
            </a:r>
            <a:r>
              <a:rPr lang="en-US" b="0" dirty="0"/>
              <a:t> </a:t>
            </a:r>
            <a:r>
              <a:rPr lang="en-US" dirty="0"/>
              <a:t>Consider the Markov chain shown in the following Figure. It is assumed that when there is an arrow from state    to state    , then                  . Find the equivalence classes for this Markov chain.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708" y="2068085"/>
            <a:ext cx="100572" cy="2121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697" y="2081733"/>
            <a:ext cx="142629" cy="272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862" y="2078606"/>
            <a:ext cx="1051428" cy="287086"/>
          </a:xfrm>
          <a:prstGeom prst="rect">
            <a:avLst/>
          </a:prstGeom>
        </p:spPr>
      </p:pic>
      <p:pic>
        <p:nvPicPr>
          <p:cNvPr id="1026" name="Picture 2" descr="MC-diagram-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913" y="3039477"/>
            <a:ext cx="4182173" cy="291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6A276F98-EDD0-1148-8DB7-5591CAAAE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00372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Markov chain is said to be </a:t>
            </a:r>
            <a:r>
              <a:rPr lang="en-US" dirty="0">
                <a:solidFill>
                  <a:srgbClr val="FF0000"/>
                </a:solidFill>
              </a:rPr>
              <a:t>irreducible</a:t>
            </a:r>
            <a:r>
              <a:rPr lang="en-US" dirty="0"/>
              <a:t> if all states communicate with each other.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Recurrent and transient states: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recurrent if </a:t>
            </a:r>
          </a:p>
          <a:p>
            <a:pPr marL="0" indent="0">
              <a:buNone/>
            </a:pPr>
            <a:r>
              <a:rPr lang="en-US" dirty="0"/>
              <a:t>transient if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65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475" y="3555667"/>
            <a:ext cx="6184227" cy="30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50" y="4466097"/>
            <a:ext cx="1078857" cy="2742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69" y="4919910"/>
            <a:ext cx="1078857" cy="274286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B88F92DC-355F-9A4E-A89B-60BF22719E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3467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 a discrete-time Markov chain. Let       be the total number of visits to state    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eriod"/>
            </a:pPr>
            <a:r>
              <a:rPr lang="en-US" dirty="0"/>
              <a:t>If      is a </a:t>
            </a:r>
            <a:r>
              <a:rPr lang="en-US" dirty="0">
                <a:solidFill>
                  <a:srgbClr val="FF0000"/>
                </a:solidFill>
              </a:rPr>
              <a:t>recurrent</a:t>
            </a:r>
            <a:r>
              <a:rPr lang="en-US" dirty="0"/>
              <a:t> state, then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eriod"/>
            </a:pPr>
            <a:endParaRPr lang="en-US" dirty="0"/>
          </a:p>
          <a:p>
            <a:pPr marL="457200" indent="-457200">
              <a:lnSpc>
                <a:spcPct val="150000"/>
              </a:lnSpc>
              <a:buFont typeface="+mj-lt"/>
              <a:buAutoNum type="alphaLcPeriod"/>
            </a:pPr>
            <a:r>
              <a:rPr lang="en-US" dirty="0"/>
              <a:t>If      is a </a:t>
            </a:r>
            <a:r>
              <a:rPr lang="en-US" dirty="0">
                <a:solidFill>
                  <a:srgbClr val="FF0000"/>
                </a:solidFill>
              </a:rPr>
              <a:t>transient</a:t>
            </a:r>
            <a:r>
              <a:rPr lang="en-US" dirty="0"/>
              <a:t> state, then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66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65" y="1692063"/>
            <a:ext cx="250514" cy="2139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71" y="2010868"/>
            <a:ext cx="100572" cy="2121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57" y="2641741"/>
            <a:ext cx="100572" cy="2121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90" y="3201724"/>
            <a:ext cx="3461486" cy="303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663" y="3988620"/>
            <a:ext cx="100572" cy="2121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248" y="4742601"/>
            <a:ext cx="5054171" cy="303543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AC314FF2-8096-1E41-B828-B739C1BB8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67819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Periodicity:</a:t>
            </a:r>
          </a:p>
          <a:p>
            <a:pPr marL="0" indent="0">
              <a:buNone/>
            </a:pPr>
            <a:r>
              <a:rPr lang="en-US" dirty="0"/>
              <a:t>Consider the Markov chain shown in </a:t>
            </a:r>
          </a:p>
          <a:p>
            <a:pPr marL="0" indent="0">
              <a:buNone/>
            </a:pPr>
            <a:r>
              <a:rPr lang="en-US" dirty="0"/>
              <a:t>the following Figure. There is a periodic </a:t>
            </a:r>
          </a:p>
          <a:p>
            <a:pPr marL="0" indent="0">
              <a:buNone/>
            </a:pPr>
            <a:r>
              <a:rPr lang="en-US" dirty="0"/>
              <a:t>pattern in this chain.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67</a:t>
            </a:fld>
            <a:endParaRPr lang="en-GB"/>
          </a:p>
        </p:txBody>
      </p:sp>
      <p:pic>
        <p:nvPicPr>
          <p:cNvPr id="2050" name="Picture 2" descr="MC-diagram-periodi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27" y="2263484"/>
            <a:ext cx="2962701" cy="303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FC25ECDF-31E0-304A-A812-74AF8C9CD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6967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 </a:t>
            </a:r>
            <a:r>
              <a:rPr lang="en-US" dirty="0">
                <a:solidFill>
                  <a:srgbClr val="FF0000"/>
                </a:solidFill>
              </a:rPr>
              <a:t>period</a:t>
            </a:r>
            <a:r>
              <a:rPr lang="en-US" dirty="0"/>
              <a:t> of a state    is the largest integer      satisfying the following property:</a:t>
            </a:r>
          </a:p>
          <a:p>
            <a:pPr marL="0" indent="0">
              <a:buNone/>
            </a:pPr>
            <a:r>
              <a:rPr lang="en-US" dirty="0"/>
              <a:t>                   , where     is not divisible by     . The period of     is shown by          . If </a:t>
            </a:r>
          </a:p>
          <a:p>
            <a:pPr marL="0" indent="0">
              <a:buNone/>
            </a:pPr>
            <a:r>
              <a:rPr lang="en-US" dirty="0"/>
              <a:t>                   , for all               , then we let                       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b="1" dirty="0"/>
              <a:t>If                    , we say that state      is </a:t>
            </a:r>
            <a:r>
              <a:rPr lang="en-US" b="1" dirty="0">
                <a:solidFill>
                  <a:srgbClr val="FF0000"/>
                </a:solidFill>
              </a:rPr>
              <a:t>periodic</a:t>
            </a:r>
            <a:r>
              <a:rPr lang="en-US" b="1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If                    , we say that state      is </a:t>
            </a:r>
            <a:r>
              <a:rPr lang="en-US" b="1" dirty="0">
                <a:solidFill>
                  <a:srgbClr val="FF0000"/>
                </a:solidFill>
              </a:rPr>
              <a:t>aperiodic</a:t>
            </a:r>
            <a:r>
              <a:rPr lang="en-US" b="1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/>
                </a:solidFill>
              </a:rPr>
              <a:t> If </a:t>
            </a:r>
            <a:r>
              <a:rPr lang="en-US" b="1" dirty="0">
                <a:solidFill>
                  <a:schemeClr val="accent1"/>
                </a:solidFill>
              </a:rPr>
              <a:t>              , then                         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68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707" y="1678357"/>
            <a:ext cx="100572" cy="2121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203" y="1693613"/>
            <a:ext cx="171886" cy="212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37" y="2041131"/>
            <a:ext cx="1219657" cy="4114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283" y="2207418"/>
            <a:ext cx="197486" cy="1389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21" y="2154436"/>
            <a:ext cx="171886" cy="2121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409" y="2142305"/>
            <a:ext cx="100572" cy="2121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256" y="2128657"/>
            <a:ext cx="533943" cy="3035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37" y="2504228"/>
            <a:ext cx="1219657" cy="4114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792" y="2598399"/>
            <a:ext cx="833829" cy="2230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908" y="2545924"/>
            <a:ext cx="1364114" cy="3035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911" y="3426540"/>
            <a:ext cx="100572" cy="21211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577" y="3987103"/>
            <a:ext cx="100572" cy="21211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68" y="3427241"/>
            <a:ext cx="1183086" cy="30354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68" y="3966122"/>
            <a:ext cx="1183086" cy="3035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68" y="4678625"/>
            <a:ext cx="793600" cy="27245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26" y="4654492"/>
            <a:ext cx="1618286" cy="303543"/>
          </a:xfrm>
          <a:prstGeom prst="rect">
            <a:avLst/>
          </a:prstGeom>
        </p:spPr>
      </p:pic>
      <p:sp>
        <p:nvSpPr>
          <p:cNvPr id="26" name="Footer Placeholder 6">
            <a:extLst>
              <a:ext uri="{FF2B5EF4-FFF2-40B4-BE49-F238E27FC236}">
                <a16:creationId xmlns:a16="http://schemas.microsoft.com/office/drawing/2014/main" id="{392580D3-3D8A-D24D-A4F4-1DB6CF1E5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7944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Consider a finite </a:t>
            </a:r>
            <a:r>
              <a:rPr lang="en-US" sz="2800" dirty="0">
                <a:solidFill>
                  <a:srgbClr val="FF0000"/>
                </a:solidFill>
              </a:rPr>
              <a:t>irreducible</a:t>
            </a:r>
            <a:r>
              <a:rPr lang="en-US" sz="2800" dirty="0">
                <a:solidFill>
                  <a:schemeClr val="accent1"/>
                </a:solidFill>
              </a:rPr>
              <a:t> Markov chain</a:t>
            </a:r>
            <a:r>
              <a:rPr lang="en-US" dirty="0">
                <a:solidFill>
                  <a:schemeClr val="accent1"/>
                </a:solidFill>
              </a:rPr>
              <a:t>        :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If there is a self-transition in the chain (                  for some    ), then the chain is </a:t>
            </a:r>
            <a:r>
              <a:rPr lang="en-US" dirty="0">
                <a:solidFill>
                  <a:srgbClr val="FF0000"/>
                </a:solidFill>
              </a:rPr>
              <a:t>aperiodic</a:t>
            </a:r>
            <a:r>
              <a:rPr lang="en-US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Suppose that you can go from state     to state     in     steps, i.e.,                  . Also suppose that                    . If                               , then state     is </a:t>
            </a:r>
            <a:r>
              <a:rPr lang="en-US" dirty="0">
                <a:solidFill>
                  <a:srgbClr val="FF0000"/>
                </a:solidFill>
              </a:rPr>
              <a:t>aperiodic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69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00" y="1726116"/>
            <a:ext cx="479391" cy="277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855" y="2355477"/>
            <a:ext cx="1029486" cy="25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27" y="2375814"/>
            <a:ext cx="100572" cy="2121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53" y="3592739"/>
            <a:ext cx="100572" cy="212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913" y="3595011"/>
            <a:ext cx="100572" cy="2121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820" y="3493081"/>
            <a:ext cx="1082971" cy="3942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148" y="3592739"/>
            <a:ext cx="78629" cy="2121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1" y="4020939"/>
            <a:ext cx="1240686" cy="3942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86" y="4121637"/>
            <a:ext cx="1976686" cy="3035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41" y="4140055"/>
            <a:ext cx="100572" cy="212114"/>
          </a:xfrm>
          <a:prstGeom prst="rect">
            <a:avLst/>
          </a:prstGeom>
        </p:spPr>
      </p:pic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4E9FD7AD-F732-CE4F-9E81-AF3057BD7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7367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 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                         </a:t>
            </a:r>
            <a:r>
              <a:rPr lang="en-US" dirty="0"/>
              <a:t>the number</a:t>
            </a:r>
          </a:p>
          <a:p>
            <a:pPr marL="0" indent="0">
              <a:buNone/>
            </a:pPr>
            <a:r>
              <a:rPr lang="en-US" dirty="0"/>
              <a:t> of arrivals in 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s, t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690933-2CC2-284E-8B6E-15ABCA971F3D}"/>
              </a:ext>
            </a:extLst>
          </p:cNvPr>
          <p:cNvGrpSpPr/>
          <p:nvPr/>
        </p:nvGrpSpPr>
        <p:grpSpPr>
          <a:xfrm>
            <a:off x="5835231" y="1905727"/>
            <a:ext cx="5014747" cy="4009857"/>
            <a:chOff x="5398502" y="2146122"/>
            <a:chExt cx="5014747" cy="4009857"/>
          </a:xfrm>
        </p:grpSpPr>
        <p:pic>
          <p:nvPicPr>
            <p:cNvPr id="1028" name="Picture 4" descr="counti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8502" y="2146122"/>
              <a:ext cx="5014747" cy="3493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358" y="3378796"/>
              <a:ext cx="922819" cy="20236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8004" y="3594806"/>
              <a:ext cx="598552" cy="202362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 flipV="1">
              <a:off x="6010709" y="3594806"/>
              <a:ext cx="349155" cy="14548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8087280" y="3893094"/>
              <a:ext cx="0" cy="42914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7274264" y="5295331"/>
              <a:ext cx="0" cy="456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05773" y="5786647"/>
              <a:ext cx="793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arrival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85" y="2239749"/>
            <a:ext cx="1889067" cy="278248"/>
          </a:xfrm>
          <a:prstGeom prst="rect">
            <a:avLst/>
          </a:prstGeom>
        </p:spPr>
      </p:pic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2E3C30BC-0616-6E46-A65C-A9463DEBB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51158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 startAt="3"/>
            </a:pPr>
            <a:r>
              <a:rPr lang="en-US" dirty="0"/>
              <a:t>The chain is </a:t>
            </a:r>
            <a:r>
              <a:rPr lang="en-US" dirty="0">
                <a:solidFill>
                  <a:srgbClr val="FF0000"/>
                </a:solidFill>
              </a:rPr>
              <a:t>aperiodic</a:t>
            </a:r>
            <a:r>
              <a:rPr lang="en-US" dirty="0"/>
              <a:t> if and only if there exists a positive integer     such that all elements of the matrix          are strictly positive, i.e.,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70</a:t>
            </a:fld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01" y="1905727"/>
            <a:ext cx="197486" cy="1389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90" y="2385899"/>
            <a:ext cx="422400" cy="223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447" y="3070672"/>
            <a:ext cx="3768686" cy="453486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75B17464-4A15-F448-8F78-0FCFC33CEF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59481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Using the Law of Total Probability with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Absorption Probabilities:</a:t>
            </a:r>
          </a:p>
          <a:p>
            <a:pPr marL="0" indent="0">
              <a:buNone/>
            </a:pPr>
            <a:r>
              <a:rPr lang="en-US" sz="2800" dirty="0"/>
              <a:t>Example.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71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50785E-FB5A-EA47-AEB9-F02BDC8EB81E}"/>
              </a:ext>
            </a:extLst>
          </p:cNvPr>
          <p:cNvGrpSpPr/>
          <p:nvPr/>
        </p:nvGrpSpPr>
        <p:grpSpPr>
          <a:xfrm>
            <a:off x="1616691" y="2825087"/>
            <a:ext cx="8958618" cy="2536121"/>
            <a:chOff x="1274928" y="3152633"/>
            <a:chExt cx="8958618" cy="2536121"/>
          </a:xfrm>
        </p:grpSpPr>
        <p:pic>
          <p:nvPicPr>
            <p:cNvPr id="3074" name="Picture 2" descr="MC-diagram-Re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9493" y="3372956"/>
              <a:ext cx="8234718" cy="1562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038600" y="3152633"/>
              <a:ext cx="3303896" cy="19379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274928" y="3365054"/>
              <a:ext cx="1869744" cy="178306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363802" y="3152633"/>
              <a:ext cx="1869744" cy="178306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49669" y="5227089"/>
              <a:ext cx="13356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transient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18997" y="5243247"/>
              <a:ext cx="11816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recurrent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800594" y="5027034"/>
              <a:ext cx="11816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recurrent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17B9F41B-D6AE-2348-98FD-695A0BEF7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08044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Using the Law of Total Probability with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72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865" y="2111844"/>
            <a:ext cx="4902400" cy="1669486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EAE29B75-7070-CE41-AAF7-2D5A68378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8217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Using the Law of Total Probability with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find       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Main Idea: </a:t>
            </a:r>
            <a:r>
              <a:rPr lang="en-US" dirty="0">
                <a:solidFill>
                  <a:schemeClr val="accent1"/>
                </a:solidFill>
              </a:rPr>
              <a:t>Apply the law of total probability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47" y="1721041"/>
            <a:ext cx="270629" cy="184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731" y="3429000"/>
            <a:ext cx="4909715" cy="656457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556AA04E-3799-1046-9443-4DAA92D98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77889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Using the Law of Total Probability with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Thus,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also know                  and                 . Then we have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74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76" y="1774978"/>
            <a:ext cx="2381486" cy="2123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48" y="4450687"/>
            <a:ext cx="947200" cy="2468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439" y="4437039"/>
            <a:ext cx="958172" cy="2450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423" y="5013005"/>
            <a:ext cx="3545600" cy="656457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FE14B81F-92E5-074D-AF8E-90761BD51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9019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Using the Law of Total Probability with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Since                          , we conclude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75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503" y="1873990"/>
            <a:ext cx="4670172" cy="303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82" y="2606455"/>
            <a:ext cx="1607314" cy="257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43" y="3055432"/>
            <a:ext cx="5383314" cy="656457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2502EF2C-54A8-E244-954B-64126C2F0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1324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Using the Law of Total Probability with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Similar idea (using LOTP) can be used to find.  </a:t>
            </a:r>
          </a:p>
          <a:p>
            <a:r>
              <a:rPr lang="en-US" dirty="0">
                <a:solidFill>
                  <a:schemeClr val="accent1"/>
                </a:solidFill>
              </a:rPr>
              <a:t>Mean Hitting Times:</a:t>
            </a:r>
          </a:p>
          <a:p>
            <a:pPr marL="457200" lvl="1" indent="0">
              <a:buNone/>
            </a:pPr>
            <a:r>
              <a:rPr lang="en-US" sz="2300" b="1" dirty="0"/>
              <a:t>The expected time until the process hits a certain set of state for the first time.</a:t>
            </a:r>
          </a:p>
          <a:p>
            <a:pPr marL="457200" lvl="1" indent="0">
              <a:buNone/>
            </a:pPr>
            <a:endParaRPr lang="en-US" sz="2300" b="1" dirty="0"/>
          </a:p>
          <a:p>
            <a:r>
              <a:rPr lang="en-US" dirty="0">
                <a:solidFill>
                  <a:schemeClr val="accent1"/>
                </a:solidFill>
              </a:rPr>
              <a:t>Mean Return Times:</a:t>
            </a:r>
          </a:p>
          <a:p>
            <a:pPr marL="457200" lvl="1" indent="0">
              <a:buNone/>
            </a:pPr>
            <a:r>
              <a:rPr lang="en-US" sz="2300" b="1" dirty="0"/>
              <a:t>The expected time until returning to state   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76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145" y="3809585"/>
            <a:ext cx="100572" cy="212114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FA0F795-E2CA-C04C-8D02-98ADE9FF2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9331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Using the Law of Total Probability with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Mean Hitting Times</a:t>
            </a:r>
          </a:p>
          <a:p>
            <a:pPr marL="0" indent="0">
              <a:buNone/>
            </a:pPr>
            <a:r>
              <a:rPr lang="en-US" dirty="0"/>
              <a:t>Consider a finite Markov chain                                              with state space    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                                  </a:t>
            </a:r>
            <a:r>
              <a:rPr lang="en-US" dirty="0"/>
              <a:t>. Let                 be a set of states. Let      be the first time the</a:t>
            </a:r>
          </a:p>
          <a:p>
            <a:pPr marL="0" indent="0">
              <a:buNone/>
            </a:pPr>
            <a:r>
              <a:rPr lang="en-US" dirty="0"/>
              <a:t>chain visits a state in      . For all              , define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25" y="2185159"/>
            <a:ext cx="2945752" cy="290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60" y="2676480"/>
            <a:ext cx="2719695" cy="290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858" y="2683231"/>
            <a:ext cx="934400" cy="2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17" y="2696879"/>
            <a:ext cx="228571" cy="2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566" y="3169823"/>
            <a:ext cx="241371" cy="2157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411" y="3170671"/>
            <a:ext cx="758857" cy="2413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982" y="3893293"/>
            <a:ext cx="2596571" cy="303543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B45B8C25-A95F-EF40-910B-76F6B12DD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186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Using the Law of Total Probability with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Mean Hitting Times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By the above definition, we have                , for all               . To find the unknown</a:t>
            </a:r>
          </a:p>
          <a:p>
            <a:pPr marL="0" indent="0">
              <a:buNone/>
            </a:pPr>
            <a:r>
              <a:rPr lang="en-US" dirty="0"/>
              <a:t> values of     ’s, we can use the following equations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78</a:t>
            </a:fld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323" y="2220129"/>
            <a:ext cx="885029" cy="2870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55" y="2202145"/>
            <a:ext cx="846629" cy="2779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259" y="2682489"/>
            <a:ext cx="210286" cy="24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438" y="3453101"/>
            <a:ext cx="5185828" cy="656457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6583C92C-4016-9747-A58F-92D332EC6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10781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Using the Law of Total Probability with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      </a:t>
            </a:r>
            <a:r>
              <a:rPr lang="en-US" dirty="0">
                <a:solidFill>
                  <a:schemeClr val="accent1"/>
                </a:solidFill>
              </a:rPr>
              <a:t>The number of steps needed until the chain hits the state 0 or 3 given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79</a:t>
            </a:fld>
            <a:endParaRPr lang="en-GB"/>
          </a:p>
        </p:txBody>
      </p:sp>
      <p:pic>
        <p:nvPicPr>
          <p:cNvPr id="7" name="Picture 2" descr="MC-diagram-Re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512" y="2066768"/>
            <a:ext cx="7178154" cy="136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62" y="3885962"/>
            <a:ext cx="402286" cy="2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97" y="4299508"/>
            <a:ext cx="1089828" cy="2578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9" y="5086358"/>
            <a:ext cx="1731657" cy="255999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9531E37E-502C-B148-94D3-D442C55E5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1608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Definition. </a:t>
            </a:r>
            <a:r>
              <a:rPr lang="en-US" dirty="0"/>
              <a:t>A random process                                      is said to be a </a:t>
            </a:r>
            <a:r>
              <a:rPr lang="en-US" dirty="0">
                <a:solidFill>
                  <a:srgbClr val="FF0000"/>
                </a:solidFill>
              </a:rPr>
              <a:t>counting process</a:t>
            </a:r>
            <a:r>
              <a:rPr lang="en-US" dirty="0"/>
              <a:t> if            is the number of events occurred from time 0 up to and including time    . For a counting process, we assume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                                          , for all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For                                                        shows the number of events that occur in the interval           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359" y="1716204"/>
            <a:ext cx="2423771" cy="2782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874" y="2049044"/>
            <a:ext cx="618514" cy="2782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957" y="2410092"/>
            <a:ext cx="107886" cy="197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57" y="3015403"/>
            <a:ext cx="1468343" cy="3035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57" y="3654279"/>
            <a:ext cx="2914743" cy="3035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549" y="3658201"/>
            <a:ext cx="1528686" cy="3035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044" y="4374457"/>
            <a:ext cx="3507200" cy="3035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11" y="4894906"/>
            <a:ext cx="605257" cy="303543"/>
          </a:xfrm>
          <a:prstGeom prst="rect">
            <a:avLst/>
          </a:prstGeom>
        </p:spPr>
      </p:pic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D2536890-204B-8A44-AFC2-53098AD45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33623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Using the Law of Total Probability with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solidFill>
                  <a:schemeClr val="accent1"/>
                </a:solidFill>
              </a:rPr>
              <a:t>Similarly, we can write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Solving the above equations, we obtain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760" y="1905727"/>
            <a:ext cx="4483657" cy="6601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171" y="3427294"/>
            <a:ext cx="4483657" cy="656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188" y="4919965"/>
            <a:ext cx="2508800" cy="656457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581398AD-9C8A-1345-9CF8-68B694C25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08724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Using the Law of Total Probability with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Mean Return Times:</a:t>
            </a: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            return to state    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17" y="2321483"/>
            <a:ext cx="2722743" cy="30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9" y="3241240"/>
            <a:ext cx="522970" cy="25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04" y="3222239"/>
            <a:ext cx="78629" cy="212114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B9C4511E-73D9-0148-8662-0B42055C3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256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Using the Law of Total Probability with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</a:t>
            </a:r>
            <a:r>
              <a:rPr lang="en-US" dirty="0"/>
              <a:t>. Consider the Markov chain shown in the following Figure. Let       be the expected number of steps until the chain hits state 1 for the first time, given that                 . Clearly,               . Also, let        be the mean return time to state 1.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Find       and      . </a:t>
            </a:r>
          </a:p>
          <a:p>
            <a:pPr marL="457200" indent="-457200">
              <a:buAutoNum type="arabicPeriod"/>
            </a:pPr>
            <a:r>
              <a:rPr lang="en-US" dirty="0"/>
              <a:t>Find      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94" y="1731441"/>
            <a:ext cx="256000" cy="2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33" y="2401024"/>
            <a:ext cx="1025143" cy="2470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158" y="2426939"/>
            <a:ext cx="860419" cy="2348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36" y="2455616"/>
            <a:ext cx="270629" cy="1846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608" y="3325643"/>
            <a:ext cx="243200" cy="2413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03" y="3323814"/>
            <a:ext cx="245028" cy="24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25" y="3828921"/>
            <a:ext cx="270629" cy="184686"/>
          </a:xfrm>
          <a:prstGeom prst="rect">
            <a:avLst/>
          </a:prstGeom>
        </p:spPr>
      </p:pic>
      <p:pic>
        <p:nvPicPr>
          <p:cNvPr id="4098" name="Picture 2" descr="MC-diagram-ret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04" y="3102467"/>
            <a:ext cx="3150584" cy="285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A76781E3-D7AD-4443-8030-981613B51D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63123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Using the Law of Total Probability with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accent1"/>
                </a:solidFill>
              </a:rPr>
              <a:t>Mean Return Times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Consider a finite irreducible Markov chain                                              with state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space                                          . Let              be a state. Let       be the </a:t>
            </a:r>
            <a:r>
              <a:rPr lang="en-US" dirty="0">
                <a:solidFill>
                  <a:srgbClr val="FF0000"/>
                </a:solidFill>
              </a:rPr>
              <a:t>mean return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 time </a:t>
            </a:r>
            <a:r>
              <a:rPr lang="en-US" dirty="0"/>
              <a:t>to state    . Then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83</a:t>
            </a:fld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789" y="2257695"/>
            <a:ext cx="2945752" cy="2908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20" y="2776312"/>
            <a:ext cx="2719695" cy="290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95" y="2760129"/>
            <a:ext cx="744228" cy="2413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907" y="2843064"/>
            <a:ext cx="221257" cy="1846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17" y="3285307"/>
            <a:ext cx="78629" cy="2121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708" y="3820719"/>
            <a:ext cx="2613029" cy="656457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AF79C74C-9656-174C-98FC-5C2BB3854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2739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Using the Law of Total Probability with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accent1"/>
                </a:solidFill>
              </a:rPr>
              <a:t>Mean Return Times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where       is the expected time until the chain hits state     given                  . Specifically,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92" y="2285565"/>
            <a:ext cx="256000" cy="2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809" y="2293433"/>
            <a:ext cx="78629" cy="212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448" y="2279785"/>
            <a:ext cx="1069714" cy="2578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400" y="3073543"/>
            <a:ext cx="4531200" cy="1155657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7B164256-7FD2-0446-A585-573121CD6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31682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and Limiting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long-term behavior of Markov chains</a:t>
            </a:r>
            <a:endParaRPr lang="fa-IR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The fraction of time that the Markov chain spends at state    as time                 .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85</a:t>
            </a:fld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958" y="2151680"/>
            <a:ext cx="100572" cy="2121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672" y="2192624"/>
            <a:ext cx="1080686" cy="1645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771" y="3034029"/>
            <a:ext cx="5904457" cy="394971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F549E554-56D4-8540-91AA-C51637547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1728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and Limiting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</a:t>
            </a:r>
            <a:r>
              <a:rPr lang="en-US" dirty="0"/>
              <a:t>. Consider a Markov chain with two possible states,                        . In particular, suppose that the transition matrix is given by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    and     are two real numbers in the interval            such that                       </a:t>
            </a:r>
            <a:r>
              <a:rPr lang="en-US" sz="1400" dirty="0"/>
              <a:t>.</a:t>
            </a:r>
            <a:r>
              <a:rPr lang="en-US" dirty="0"/>
              <a:t>                              . Suppose that the system is in state 0 at time               with probability      , i.e.,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86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38" y="3969090"/>
            <a:ext cx="170057" cy="138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476" y="3906833"/>
            <a:ext cx="138972" cy="2121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205" y="3875527"/>
            <a:ext cx="619886" cy="30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19" y="4238856"/>
            <a:ext cx="2027886" cy="2523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119" y="4235462"/>
            <a:ext cx="833829" cy="20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06" y="4634905"/>
            <a:ext cx="201143" cy="1389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511" y="2594257"/>
            <a:ext cx="2810971" cy="8347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40" y="1726659"/>
            <a:ext cx="1503086" cy="303543"/>
          </a:xfrm>
          <a:prstGeom prst="rect">
            <a:avLst/>
          </a:prstGeom>
        </p:spPr>
      </p:pic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4FAF9C50-D14D-1F42-9045-1BD09FC46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90051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Orchestrated Conversation: </a:t>
            </a:r>
            <a:br>
              <a:rPr lang="en-US" dirty="0"/>
            </a:br>
            <a:r>
              <a:rPr lang="en-US" dirty="0"/>
              <a:t>Stationary and Limiting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71493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                     .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Using induction (or any other method), show that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87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379" y="2394677"/>
            <a:ext cx="6468419" cy="3620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49" y="3040254"/>
            <a:ext cx="1303771" cy="3035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645" y="4708096"/>
            <a:ext cx="6043200" cy="796800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A2B6F147-20FE-E54B-BF93-C904E6800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7299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6691"/>
            <a:ext cx="10280779" cy="434304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 startAt="2"/>
            </a:pPr>
            <a:r>
              <a:rPr lang="en-US" dirty="0"/>
              <a:t>Show that</a:t>
            </a:r>
          </a:p>
          <a:p>
            <a:pPr marL="457200" indent="-457200">
              <a:buFont typeface="+mj-lt"/>
              <a:buAutoNum type="alphaLcParenR" startAt="2"/>
            </a:pPr>
            <a:endParaRPr lang="en-US" dirty="0"/>
          </a:p>
          <a:p>
            <a:pPr marL="457200" indent="-457200">
              <a:buFont typeface="+mj-lt"/>
              <a:buAutoNum type="alphaLcParenR" startAt="2"/>
            </a:pPr>
            <a:endParaRPr lang="en-US" dirty="0"/>
          </a:p>
          <a:p>
            <a:pPr marL="457200" indent="-457200">
              <a:buFont typeface="+mj-lt"/>
              <a:buAutoNum type="alphaLcParenR" startAt="2"/>
            </a:pPr>
            <a:r>
              <a:rPr lang="en-US" dirty="0"/>
              <a:t>Show that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lphaLcParenR"/>
            </a:pPr>
            <a:endParaRPr lang="en-US" dirty="0"/>
          </a:p>
          <a:p>
            <a:pPr marL="457200" indent="-457200">
              <a:buFont typeface="+mj-lt"/>
              <a:buAutoNum type="alphaLcParenR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88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093" y="2423490"/>
            <a:ext cx="3432838" cy="8347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093" y="4033939"/>
            <a:ext cx="3557333" cy="523962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E7E950B3-8523-F54B-8E62-3B75A4FE53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5654F2-BDEB-3747-B5DC-171ADA5F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261"/>
            <a:ext cx="10515600" cy="755779"/>
          </a:xfrm>
        </p:spPr>
        <p:txBody>
          <a:bodyPr>
            <a:noAutofit/>
          </a:bodyPr>
          <a:lstStyle/>
          <a:p>
            <a:r>
              <a:rPr lang="en-US" dirty="0"/>
              <a:t>Orchestrated Conversation: </a:t>
            </a:r>
            <a:br>
              <a:rPr lang="en-US" dirty="0"/>
            </a:br>
            <a:r>
              <a:rPr lang="en-US" dirty="0"/>
              <a:t>Stationary and Limiting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285532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and Limiting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initial state (       ) does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matter as     becomes large. Thus, we can write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89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06" y="1712960"/>
            <a:ext cx="402286" cy="25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910" y="1757826"/>
            <a:ext cx="197486" cy="1389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7" y="2468261"/>
            <a:ext cx="4949943" cy="1461029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8225D11C-1973-C546-82D2-37BCEB0E9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23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Poisson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counting process has </a:t>
            </a:r>
            <a:r>
              <a:rPr lang="en-US" dirty="0">
                <a:solidFill>
                  <a:srgbClr val="FF0000"/>
                </a:solidFill>
              </a:rPr>
              <a:t>independent increments</a:t>
            </a:r>
            <a:r>
              <a:rPr lang="en-US" dirty="0"/>
              <a:t> if the numbers of arrivals in non-overlapping (disjoint) intervals are independent.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counting process has </a:t>
            </a:r>
            <a:r>
              <a:rPr lang="en-US" dirty="0">
                <a:solidFill>
                  <a:srgbClr val="FF0000"/>
                </a:solidFill>
              </a:rPr>
              <a:t>stationary increments</a:t>
            </a:r>
            <a:r>
              <a:rPr lang="en-US" dirty="0"/>
              <a:t> if, for all                           ,</a:t>
            </a:r>
          </a:p>
          <a:p>
            <a:pPr marL="0" indent="0">
              <a:buNone/>
            </a:pPr>
            <a:r>
              <a:rPr lang="en-US" dirty="0"/>
              <a:t>                                 has the same distribution as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15" y="2922139"/>
            <a:ext cx="1642057" cy="274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2" y="3385115"/>
            <a:ext cx="2130286" cy="30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14" y="3385115"/>
            <a:ext cx="1640229" cy="303543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AB171DAD-3A21-8B43-9E35-D4B38FAB9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4811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and Limiting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Limiting Distributions</a:t>
            </a:r>
          </a:p>
          <a:p>
            <a:pPr marL="0" indent="0">
              <a:buNone/>
            </a:pPr>
            <a:r>
              <a:rPr lang="en-US" dirty="0"/>
              <a:t>The probability distribution                                             is called the </a:t>
            </a:r>
            <a:r>
              <a:rPr lang="en-US" dirty="0">
                <a:solidFill>
                  <a:srgbClr val="FF0000"/>
                </a:solidFill>
              </a:rPr>
              <a:t>limiting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distribution</a:t>
            </a:r>
            <a:r>
              <a:rPr lang="en-US" dirty="0"/>
              <a:t> of the Markov chain         if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all                  , and we have 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285" y="2176014"/>
            <a:ext cx="2839771" cy="30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74" y="2537029"/>
            <a:ext cx="424076" cy="2453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64" y="3115307"/>
            <a:ext cx="4324571" cy="418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725" y="3881984"/>
            <a:ext cx="1075200" cy="2761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41" y="4438787"/>
            <a:ext cx="1603657" cy="698514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85A9BCC4-120D-7341-9FDB-37E7E9C2D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94184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and Limiting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How to find the limiting distribution?</a:t>
            </a:r>
          </a:p>
          <a:p>
            <a:pPr marL="0" indent="0">
              <a:buNone/>
            </a:pPr>
            <a:r>
              <a:rPr lang="en-US" sz="2800" dirty="0"/>
              <a:t>Finite Markov chains: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dirty="0"/>
              <a:t>So solve                                    </a:t>
            </a:r>
            <a:r>
              <a:rPr lang="en-US" dirty="0">
                <a:solidFill>
                  <a:srgbClr val="FF0000"/>
                </a:solidFill>
              </a:rPr>
              <a:t>Steady-state</a:t>
            </a:r>
            <a:r>
              <a:rPr lang="en-US" dirty="0"/>
              <a:t> (limiting) distribution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91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4ACA19-03F8-9545-8E79-7539060E2B9A}"/>
              </a:ext>
            </a:extLst>
          </p:cNvPr>
          <p:cNvGrpSpPr/>
          <p:nvPr/>
        </p:nvGrpSpPr>
        <p:grpSpPr>
          <a:xfrm>
            <a:off x="3212951" y="2890320"/>
            <a:ext cx="5059657" cy="1148383"/>
            <a:chOff x="2430819" y="2894269"/>
            <a:chExt cx="5059657" cy="1148383"/>
          </a:xfrm>
        </p:grpSpPr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819" y="2894269"/>
              <a:ext cx="5059657" cy="345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431807" y="3611765"/>
              <a:ext cx="16423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FF0000"/>
                  </a:solidFill>
                </a:rPr>
                <a:t>Steady-state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4998133" y="3239870"/>
              <a:ext cx="692984" cy="37189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66" y="4695777"/>
            <a:ext cx="2110171" cy="213943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D04D4A0D-734C-3445-BD20-DC643FE0A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34059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and Limiting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Theorem. </a:t>
            </a:r>
            <a:r>
              <a:rPr lang="en-US" dirty="0"/>
              <a:t>Consider a finite Markov chain                                              where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. Assume that the chain is </a:t>
            </a:r>
            <a:r>
              <a:rPr lang="en-US" dirty="0">
                <a:solidFill>
                  <a:srgbClr val="FF0000"/>
                </a:solidFill>
              </a:rPr>
              <a:t>irreducible</a:t>
            </a:r>
            <a:r>
              <a:rPr lang="en-US" dirty="0"/>
              <a:t> and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aperiodic</a:t>
            </a:r>
            <a:r>
              <a:rPr lang="en-US" dirty="0"/>
              <a:t>. Then,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The set of equations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has a unique solution.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631" y="1699363"/>
            <a:ext cx="2898286" cy="303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77" y="2177036"/>
            <a:ext cx="3750400" cy="30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05" y="3688467"/>
            <a:ext cx="1552457" cy="1166628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8D4F06F0-F730-F440-9874-007DA04EFA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93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and Limiting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The unique solution to the above equations is the limiting distribution of the Markov chain, i.e.,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for all                   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dirty="0"/>
              <a:t>We have</a:t>
            </a:r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where       is the mean return time to state   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15" y="2594907"/>
            <a:ext cx="4430629" cy="418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44" y="3318239"/>
            <a:ext cx="1075200" cy="2761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467" y="4100948"/>
            <a:ext cx="3547428" cy="746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42" y="5156478"/>
            <a:ext cx="256000" cy="2267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804" y="5089235"/>
            <a:ext cx="142629" cy="272457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4A06125-E191-F944-A518-6CC21734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03100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Orchestrated Conversation:</a:t>
            </a:r>
            <a:br>
              <a:rPr lang="en-US" dirty="0"/>
            </a:br>
            <a:r>
              <a:rPr lang="en-US" dirty="0"/>
              <a:t>Stationary and Limiting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6691"/>
            <a:ext cx="10280779" cy="434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Consider the Markov chain shown in the following Figure.</a:t>
            </a:r>
          </a:p>
          <a:p>
            <a:pPr marL="0" indent="0">
              <a:buNone/>
            </a:pPr>
            <a:endParaRPr lang="en-US" sz="2800" dirty="0"/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Is this chain irreducible?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Is this chain aperiodic?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Find the stationary distribution</a:t>
            </a:r>
          </a:p>
          <a:p>
            <a:pPr marL="457200" lvl="1" indent="0">
              <a:buNone/>
            </a:pPr>
            <a:r>
              <a:rPr lang="en-US" b="1" dirty="0"/>
              <a:t> for this chain.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Is the stationary distribution a limiting </a:t>
            </a:r>
          </a:p>
          <a:p>
            <a:pPr marL="457200" lvl="1" indent="0">
              <a:buNone/>
            </a:pPr>
            <a:r>
              <a:rPr lang="en-US" b="1" dirty="0"/>
              <a:t>distribution for the chain?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94</a:t>
            </a:fld>
            <a:endParaRPr lang="en-GB"/>
          </a:p>
        </p:txBody>
      </p:sp>
      <p:pic>
        <p:nvPicPr>
          <p:cNvPr id="2050" name="Picture 2" descr="MC-diagram-te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187" y="2574113"/>
            <a:ext cx="4364975" cy="348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0DEA0EB1-316F-464A-B4E7-E9B273982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42960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and Limiting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Countably Infinite Markov Chains:</a:t>
            </a:r>
          </a:p>
          <a:p>
            <a:pPr marL="0" indent="0">
              <a:buNone/>
            </a:pPr>
            <a:r>
              <a:rPr lang="en-US" dirty="0"/>
              <a:t>Let     be a recurrent state. Assuming                 , let        be the number of transitions needed to return to state    , i.e.,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If                                                      , then    is said to be </a:t>
            </a:r>
            <a:r>
              <a:rPr lang="en-US" dirty="0">
                <a:solidFill>
                  <a:srgbClr val="FF0000"/>
                </a:solidFill>
              </a:rPr>
              <a:t>positive recurrent</a:t>
            </a:r>
            <a:r>
              <a:rPr lang="en-US" dirty="0"/>
              <a:t>. If</a:t>
            </a:r>
          </a:p>
          <a:p>
            <a:pPr marL="0" indent="0">
              <a:buNone/>
            </a:pPr>
            <a:r>
              <a:rPr lang="en-US" dirty="0"/>
              <a:t>                                         , then    is said to be </a:t>
            </a:r>
            <a:r>
              <a:rPr lang="en-US" dirty="0">
                <a:solidFill>
                  <a:srgbClr val="FF0000"/>
                </a:solidFill>
              </a:rPr>
              <a:t>null recurrent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37" y="2198807"/>
            <a:ext cx="100572" cy="2121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143" y="2213735"/>
            <a:ext cx="1005714" cy="257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823" y="2213095"/>
            <a:ext cx="343771" cy="25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431" y="2526476"/>
            <a:ext cx="100572" cy="212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66" y="3143790"/>
            <a:ext cx="4048457" cy="303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38" y="3869600"/>
            <a:ext cx="3488914" cy="303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863" y="3907445"/>
            <a:ext cx="100572" cy="212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52" y="4330166"/>
            <a:ext cx="2744686" cy="3035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513" y="4350737"/>
            <a:ext cx="100572" cy="212114"/>
          </a:xfrm>
          <a:prstGeom prst="rect">
            <a:avLst/>
          </a:prstGeom>
        </p:spPr>
      </p:pic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91DBD093-BF75-0C4F-91E5-473B16B4C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32735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and Limiting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Theorem. </a:t>
            </a:r>
            <a:r>
              <a:rPr lang="en-US" dirty="0"/>
              <a:t>Consider an infinite Markov chain                                             where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. Assume that the chain is </a:t>
            </a:r>
            <a:r>
              <a:rPr lang="en-US" dirty="0">
                <a:solidFill>
                  <a:srgbClr val="FF0000"/>
                </a:solidFill>
              </a:rPr>
              <a:t>irreducible</a:t>
            </a:r>
            <a:r>
              <a:rPr lang="en-US" dirty="0"/>
              <a:t> and </a:t>
            </a:r>
            <a:r>
              <a:rPr lang="en-US" dirty="0">
                <a:solidFill>
                  <a:srgbClr val="FF0000"/>
                </a:solidFill>
              </a:rPr>
              <a:t>aperiodic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Then, one of the following cases can occur: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All states are </a:t>
            </a:r>
            <a:r>
              <a:rPr lang="en-US" dirty="0">
                <a:solidFill>
                  <a:srgbClr val="FF0000"/>
                </a:solidFill>
              </a:rPr>
              <a:t>transient</a:t>
            </a:r>
            <a:r>
              <a:rPr lang="en-US" dirty="0"/>
              <a:t>, and</a:t>
            </a:r>
          </a:p>
          <a:p>
            <a:pPr marL="0" indent="0">
              <a:buNone/>
            </a:pPr>
            <a:endParaRPr lang="en-US" sz="3200" dirty="0">
              <a:solidFill>
                <a:schemeClr val="accent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dirty="0"/>
              <a:t>All states are </a:t>
            </a:r>
            <a:r>
              <a:rPr lang="en-US" dirty="0">
                <a:solidFill>
                  <a:srgbClr val="FF0000"/>
                </a:solidFill>
              </a:rPr>
              <a:t>null recurrent</a:t>
            </a:r>
            <a:r>
              <a:rPr lang="en-US" dirty="0"/>
              <a:t>, and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96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849" y="1714253"/>
            <a:ext cx="2898286" cy="30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35" y="2190923"/>
            <a:ext cx="3366400" cy="303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57" y="3708940"/>
            <a:ext cx="5970286" cy="4187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57" y="5118499"/>
            <a:ext cx="5970286" cy="418743"/>
          </a:xfrm>
          <a:prstGeom prst="rect">
            <a:avLst/>
          </a:prstGeom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053D891-3315-3741-912C-D44E0C45B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88615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and Limiting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All states are </a:t>
            </a:r>
            <a:r>
              <a:rPr lang="en-US" dirty="0">
                <a:solidFill>
                  <a:srgbClr val="FF0000"/>
                </a:solidFill>
              </a:rPr>
              <a:t>positive recurrent</a:t>
            </a:r>
            <a:r>
              <a:rPr lang="en-US" dirty="0"/>
              <a:t>. In this case, there exists a limiting distribution,                                   , where </a:t>
            </a:r>
          </a:p>
          <a:p>
            <a:pPr marL="514350" indent="-514350">
              <a:buFont typeface="+mj-lt"/>
              <a:buAutoNum type="arabicPeriod" startAt="3"/>
            </a:pPr>
            <a:endParaRPr lang="en-US" sz="2800" dirty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arabicPeriod" startAt="3"/>
            </a:pPr>
            <a:endParaRPr lang="en-US" sz="2800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for all                  . The limiting distribution is the unique solution to the equations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41" y="2013069"/>
            <a:ext cx="2229029" cy="290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55" y="2857899"/>
            <a:ext cx="5070629" cy="418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691" y="3849092"/>
            <a:ext cx="1075200" cy="276114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DCF6AA35-2449-1549-AFD5-C7C4AEA9A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805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and Limiting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We also have</a:t>
            </a:r>
            <a:endParaRPr lang="en-US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chemeClr val="accent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where       is the mean return time to state    .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98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544" y="4269748"/>
            <a:ext cx="4814629" cy="746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44" y="5222780"/>
            <a:ext cx="256000" cy="2267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290" y="5158978"/>
            <a:ext cx="142629" cy="2724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544" y="1726372"/>
            <a:ext cx="5336000" cy="1825981"/>
          </a:xfrm>
          <a:prstGeom prst="rect">
            <a:avLst/>
          </a:prstGeom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C3746447-6B9F-0D42-82C2-CDCE27302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16781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Stationary and Limiting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Example. </a:t>
            </a:r>
            <a:r>
              <a:rPr lang="en-US" dirty="0"/>
              <a:t>Consider the Markov chain shown in the following Figure. Assume that                           . Does this chain have a limiting distribution?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Chapter 11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99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04" y="2074826"/>
            <a:ext cx="1632610" cy="278247"/>
          </a:xfrm>
          <a:prstGeom prst="rect">
            <a:avLst/>
          </a:prstGeom>
        </p:spPr>
      </p:pic>
      <p:pic>
        <p:nvPicPr>
          <p:cNvPr id="4098" name="Picture 2" descr="MC-diagram-inf-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173" y="3159555"/>
            <a:ext cx="7590832" cy="124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D9683847-F3E5-054A-919B-E9EB1D78C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2020 UMass Amherst Global.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4195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59.955"/>
  <p:tag name="LATEXADDIN" val="\documentclass{article}&#10;\usepackage{amsmath,amsfonts,amssymb,amsthm,epsfig,epstopdf,titling,url,array,color,soul,multicol}&#10;\pagestyle{empty}&#10;\begin{document}&#10;&#10;\boldmath&#10;\begin{equation*}&#10;N(t):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98985"/>
  <p:tag name="ORIGINALWIDTH" val="44.24449"/>
  <p:tag name="LATEXADDIN" val="\documentclass{article}&#10;\usepackage{amsmath,amsfonts,amssymb,amsthm,epsfig,epstopdf,titling,url,array,color,soul,multicol}&#10;\pagestyle{empty}&#10;\begin{document}&#10;&#10;\boldmath&#10;\begin{equation*}&#10;t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93.73827"/>
  <p:tag name="LATEXADDIN" val="\documentclass{article}&#10;\usepackage{amsmath,amsfonts,amssymb,amsthm,epsfig,epstopdf,titling,url,array,color,soul,multicol}&#10;\pagestyle{empty}&#10;\begin{document}&#10;&#10;\boldmath&#10;\begin{equation*}&#10;T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377.2028"/>
  <p:tag name="LATEXADDIN" val="\documentclass{article}&#10;\usepackage{amsmath,amsfonts,amssymb,amsthm,epsfig,epstopdf,titling,url,array,color,soul,multicol}&#10;\pagestyle{empty}&#10;\begin{document}&#10;&#10;\boldmath&#10;\begin{equation*}&#10;t=10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198.7251"/>
  <p:tag name="LATEXADDIN" val="\documentclass{article}&#10;\usepackage{amsmath,amsfonts,amssymb,amsthm,epsfig,epstopdf,titling,url,array,color,soul,multicol}&#10;\pagestyle{empty}&#10;\begin{document}&#10;&#10;\boldmath&#10;\begin{equation*}&#10;ET&#10;\end{equation*}&#10;&#10;&#10;\end{document}"/>
  <p:tag name="IGUANATEXSIZE" val="24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61.9423"/>
  <p:tag name="LATEXADDIN" val="\documentclass{article}&#10;\usepackage{amsmath,amsfonts,amssymb,amsthm,epsfig,epstopdf,titling,url,array,color,soul,multicol}&#10;\pagestyle{empty}&#10;\begin{document}&#10;&#10;\boldmath&#10;\begin{equation*}&#10;\textbf{Var}(T).&#10;\end{equation*}&#10;&#10;&#10;\end{document}"/>
  <p:tag name="IGUANATEXSIZE" val="24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377.2028"/>
  <p:tag name="LATEXADDIN" val="\documentclass{article}&#10;\usepackage{amsmath,amsfonts,amssymb,amsthm,epsfig,epstopdf,titling,url,array,color,soul,multicol}&#10;\pagestyle{empty}&#10;\begin{document}&#10;&#10;\boldmath&#10;\begin{equation*}&#10;t=10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93.73827"/>
  <p:tag name="LATEXADDIN" val="\documentclass{article}&#10;\usepackage{amsmath,amsfonts,amssymb,amsthm,epsfig,epstopdf,titling,url,array,color,soul,multicol}&#10;\pagestyle{empty}&#10;\begin{document}&#10;&#10;\boldmath&#10;\begin{equation*}&#10;T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93.73827"/>
  <p:tag name="LATEXADDIN" val="\documentclass{article}&#10;\usepackage{amsmath,amsfonts,amssymb,amsthm,epsfig,epstopdf,titling,url,array,color,soul,multicol}&#10;\pagestyle{empty}&#10;\begin{document}&#10;&#10;\boldmath&#10;\begin{equation*}&#10;T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340.4574"/>
  <p:tag name="LATEXADDIN" val="\documentclass{article}&#10;\usepackage{amsmath,amsfonts,amssymb,amsthm,epsfig,epstopdf,titling,url,array,color,soul,multicol}&#10;\pagestyle{empty}&#10;\begin{document}&#10;&#10;\boldmath&#10;\begin{equation*}&#10;t=9.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.9074"/>
  <p:tag name="ORIGINALWIDTH" val="1252.344"/>
  <p:tag name="LATEXADDIN" val="\documentclass{article}&#10;\usepackage{amsmath,amsfonts,amssymb,amsthm,epsfig,epstopdf,titling,url,array,color,soul,multicol}&#10;\pagestyle{empty}&#10;\begin{document}&#10;&#10;\boldmath&#10;\begin{align*}&#10;  &amp;T_1=X_1,\\&#10;  &amp;T_2=X_1+X_2,\\&#10;  &amp;T_3=X_1+X_2+X_3,\\&#10;  &amp; \hspace{30pt} \vdots&#10;\end{align*}&#10;&#10;&#10;\end{document}"/>
  <p:tag name="IGUANATEXSIZE" val="22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89.7263"/>
  <p:tag name="LATEXADDIN" val="\documentclass{article}&#10;\usepackage{amsmath,amsfonts,amssymb,amsthm,epsfig,epstopdf,titling,url,array,color,soul,multicol}&#10;\pagestyle{empty}&#10;\begin{document}&#10;&#10;\boldmath&#10;\begin{equation*}&#10;n^{th}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02.1747"/>
  <p:tag name="LATEXADDIN" val="\documentclass{article}&#10;\usepackage{amsmath,amsfonts,amssymb,amsthm,epsfig,epstopdf,titling,url,array,color,soul,multicol}&#10;\pagestyle{empty}&#10;\begin{document}&#10;&#10;\boldmath&#10;\begin{equation*}&#10;N(0)=0.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83.802"/>
  <p:tag name="LATEXADDIN" val="\documentclass{article}&#10;\usepackage{amsmath,amsfonts,amssymb,amsthm,epsfig,epstopdf,titling,url,array,color,soul,multicol}&#10;\pagestyle{empty}&#10;\begin{document}&#10;&#10;\boldmath&#10;\begin{equation*}&#10;T_n=X_1+X_2+\cdots+X_n&#10;\end{equation*}&#10;&#10;&#10;\end{document}"/>
  <p:tag name="IGUANATEXSIZE" val="24"/>
  <p:tag name="IGUANATEXCURSOR" val="2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41.582"/>
  <p:tag name="LATEXADDIN" val="\documentclass{article}&#10;\usepackage{amsmath,amsfonts,amssymb,amsthm,epsfig,epstopdf,titling,url,array,color,soul,multicol}&#10;\pagestyle{empty}&#10;\begin{document}&#10;&#10;\boldmath&#10;\begin{equation*}&#10;X_i \sim Exponential(\lambda)&#10;\end{equation*}&#10;&#10;&#10;\end{document}"/>
  <p:tag name="IGUANATEXSIZE" val="24"/>
  <p:tag name="IGUANATEXCURSOR" val="2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24.072"/>
  <p:tag name="LATEXADDIN" val="\documentclass{article}&#10;\usepackage{amsmath,amsfonts,amssymb,amsthm,epsfig,epstopdf,titling,url,array,color,soul,multicol}&#10;\pagestyle{empty}&#10;\begin{document}&#10;&#10;\boldmath&#10;\begin{equation*}\color{blue}&#10;\Rightarrow \ T_n \sim Gamma(n, \lambda)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26.2092"/>
  <p:tag name="LATEXADDIN" val="\documentclass{article}&#10;\usepackage{amsmath,amsfonts,amssymb,amsthm,epsfig,epstopdf,titling,url,array,color,soul,multicol}&#10;\pagestyle{empty}&#10;\begin{document}&#10;&#10;\boldmath&#10;\begin{equation*}&#10;N_1(t)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26.2092"/>
  <p:tag name="LATEXADDIN" val="\documentclass{article}&#10;\usepackage{amsmath,amsfonts,amssymb,amsthm,epsfig,epstopdf,titling,url,array,color,soul,multicol}&#10;\pagestyle{empty}&#10;\begin{document}&#10;&#10;\boldmath&#10;\begin{equation*}&#10;N_2(t)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26.7342"/>
  <p:tag name="LATEXADDIN" val="\documentclass{article}&#10;\usepackage{amsmath,amsfonts,amssymb,amsthm,epsfig,epstopdf,titling,url,array,color,soul,multicol}&#10;\pagestyle{empty}&#10;\begin{document}&#10;&#10;\boldmath&#10;\begin{equation*}&#10;\lambda_1&#10;\end{equation*}&#10;&#10;&#10;\end{document}"/>
  <p:tag name="IGUANATEXSIZE" val="24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8.9839"/>
  <p:tag name="LATEXADDIN" val="\documentclass{article}&#10;\usepackage{amsmath,amsfonts,amssymb,amsthm,epsfig,epstopdf,titling,url,array,color,soul,multicol}&#10;\pagestyle{empty}&#10;\begin{document}&#10;&#10;\boldmath&#10;\begin{equation*}&#10;\lambda_2&#10;\end{equation*}&#10;&#10;&#10;\end{document}"/>
  <p:tag name="IGUANATEXSIZE" val="24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44.582"/>
  <p:tag name="LATEXADDIN" val="\documentclass{article}&#10;\usepackage{amsmath,amsfonts,amssymb,amsthm,epsfig,epstopdf,titling,url,array,color,soul,multicol}&#10;\pagestyle{empty}&#10;\begin{document}&#10;&#10;\boldmath&#10;\begin{equation*}&#10;N_1(t) \sim Poisson(\lambda_1),&#10;\end{equation*}&#10;&#10;&#10;\end{document}"/>
  <p:tag name="IGUANATEXSIZE" val="24"/>
  <p:tag name="IGUANATEXCURSOR" val="2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01.087"/>
  <p:tag name="LATEXADDIN" val="\documentclass{article}&#10;\usepackage{amsmath,amsfonts,amssymb,amsthm,epsfig,epstopdf,titling,url,array,color,soul,multicol}&#10;\pagestyle{empty}&#10;\begin{document}&#10;&#10;\boldmath&#10;\begin{equation*}&#10;N_2(t) \sim Poisson(\lambda_2)&#10;\end{equation*}&#10;&#10;&#10;\end{document}"/>
  <p:tag name="IGUANATEXSIZE" val="24"/>
  <p:tag name="IGUANATEXCURSOR" val="2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31.084"/>
  <p:tag name="LATEXADDIN" val="\documentclass{article}&#10;\usepackage{amsmath,amsfonts,amssymb,amsthm,epsfig,epstopdf,titling,url,array,color,soul,multicol}&#10;\pagestyle{empty}&#10;\begin{document}&#10;&#10;\boldmath&#10;\begin{equation*}&#10;N(t)=N_1(t)+N_2(t)&#10;\end{equation*}&#10;&#10;&#10;\end{document}"/>
  <p:tag name="IGUANATEXSIZE" val="24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95.351"/>
  <p:tag name="LATEXADDIN" val="\documentclass{article}&#10;\usepackage{amsmath,amsfonts,amssymb,amsthm,epsfig,epstopdf,titling,url,array,color,soul,multicol}&#10;\pagestyle{empty}&#10;\begin{document}&#10;&#10;\boldmath&#10;\begin{equation*}&#10;N(t) \in \{0,1,2,\cdots\}&#10;\end{equation*}&#10;&#10;&#10;\end{document}"/>
  <p:tag name="IGUANATEXSIZE" val="24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848.519"/>
  <p:tag name="LATEXADDIN" val="\documentclass{article}&#10;\usepackage{amsmath,amsfonts,amssymb,amsthm,epsfig,epstopdf,titling,url,array,color,soul,multicol}&#10;\pagestyle{empty}&#10;\begin{document}&#10;&#10;\boldmath&#10;\begin{equation*}&#10;N(t) \sim Poisson(\lambda=\lambda_1+\lambda_2)&#10;\end{equation*}&#10;&#10;&#10;\end{document}"/>
  <p:tag name="IGUANATEXSIZE" val="24"/>
  <p:tag name="IGUANATEXCURSOR" val="2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66.067"/>
  <p:tag name="LATEXADDIN" val="\documentclass{article}&#10;\usepackage{amsmath,amsfonts,amssymb,amsthm,epsfig,epstopdf,titling,url,array,color,soul,multicol}&#10;\pagestyle{empty}&#10;\begin{document}&#10;&#10;\boldmath&#10;\begin{equation*}&#10;N_1(t),N_2(t),\cdots,N_m(t)&#10;\end{equation*}&#10;&#10;&#10;\end{document}"/>
  <p:tag name="IGUANATEXSIZE" val="23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120.7349"/>
  <p:tag name="LATEXADDIN" val="\documentclass{article}&#10;\usepackage{amsmath,amsfonts,amssymb,amsthm,epsfig,epstopdf,titling,url,array,color,soul,multicol}&#10;\pagestyle{empty}&#10;\begin{document}&#10;&#10;\boldmath&#10;\begin{equation*}&#10;m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875.1406"/>
  <p:tag name="LATEXADDIN" val="\documentclass{article}&#10;\usepackage{amsmath,amsfonts,amssymb,amsthm,epsfig,epstopdf,titling,url,array,color,soul,multicol}&#10;\pagestyle{empty}&#10;\begin{document}&#10;&#10;\boldmath&#10;\begin{equation*}&#10;\lambda_1,\lambda_2,\cdots,\lambda_m&#10;\end{equation*}&#10;&#10;&#10;\end{document}"/>
  <p:tag name="IGUANATEXSIZE" val="24"/>
  <p:tag name="IGUANATEXCURSOR" val="2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488.564"/>
  <p:tag name="LATEXADDIN" val="\documentclass{article}&#10;\usepackage{amsmath,amsfonts,amssymb,amsthm,epsfig,epstopdf,titling,url,array,color,soul,multicol}&#10;\pagestyle{empty}&#10;\begin{document}&#10;&#10;\boldmath&#10;\begin{equation*}&#10; N(t)=N_1(t)+N_2(t)+\cdots+N_m(t),  \quad \textbf{for all } t \in [0, \infty).&#10;\end{equation*}&#10;&#10;&#10;\end{document}"/>
  <p:tag name="IGUANATEXSIZE" val="24"/>
  <p:tag name="IGUANATEXCURSOR" val="2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6.7154"/>
  <p:tag name="LATEXADDIN" val="\documentclass{article}&#10;\usepackage{amsmath,amsfonts,amssymb,amsthm,epsfig,epstopdf,titling,url,array,color,soul,multicol}&#10;\pagestyle{empty}&#10;\begin{document}&#10;&#10;\boldmath&#10;\begin{equation*}&#10;N(t)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201.35"/>
  <p:tag name="LATEXADDIN" val="\documentclass{article}&#10;\usepackage{amsmath,amsfonts,amssymb,amsthm,epsfig,epstopdf,titling,url,array,color,soul,multicol}&#10;\pagestyle{empty}&#10;\begin{document}&#10;&#10;\boldmath&#10;\begin{equation*}&#10;\lambda_1+\lambda_2+\cdots+\lambda_m.&#10;\end{equation*}&#10;&#10;&#10;\end{document}"/>
  <p:tag name="IGUANATEXSIZE" val="24"/>
  <p:tag name="IGUANATEXCURSOR" val="2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12.6734"/>
  <p:tag name="LATEXADDIN" val="\documentclass{article}&#10;\usepackage{amsmath,amsfonts,amssymb,amsthm,epsfig,epstopdf,titling,url,array,color,soul,multicol}&#10;\pagestyle{empty}&#10;\begin{document}&#10;&#10;\boldmath&#10;\begin{equation*}&#10;P(H) = p&#10;\end{equation*}&#10;&#10;&#10;\end{document}"/>
  <p:tag name="IGUANATEXSIZE" val="24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999.6251"/>
  <p:tag name="LATEXADDIN" val="\documentclass{article}&#10;\usepackage{amsmath,amsfonts,amssymb,amsthm,epsfig,epstopdf,titling,url,array,color,soul,multicol}&#10;\pagestyle{empty}&#10;\begin{document}&#10;&#10;\boldmath&#10;\begin{equation*}&#10;\rightarrow \ Poisson(\lambda p)&#10;\end{equation*}&#10;&#10;&#10;\end{document}"/>
  <p:tag name="IGUANATEXSIZE" val="22"/>
  <p:tag name="IGUANATEXCURSOR" val="2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256.093"/>
  <p:tag name="LATEXADDIN" val="\documentclass{article}&#10;\usepackage{amsmath,amsfonts,amssymb,amsthm,epsfig,epstopdf,titling,url,array,color,soul,multicol}&#10;\pagestyle{empty}&#10;\begin{document}&#10;&#10;\boldmath&#10;\begin{equation*}&#10;\rightarrow \ Poisson(1- p)\lambda&#10;\end{equation*}&#10;&#10;&#10;\end{document}"/>
  <p:tag name="IGUANATEXSIZE" val="22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26.9216"/>
  <p:tag name="LATEXADDIN" val="\documentclass{article}&#10;\usepackage{amsmath,amsfonts,amssymb,amsthm,epsfig,epstopdf,titling,url,array,color,soul,multicol}&#10;\pagestyle{empty}&#10;\begin{document}&#10;&#10;\boldmath&#10;\begin{equation*}&#10;t \in [0,\infty).&#10;\end{equation*}&#10;&#10;&#10;\end{document}"/>
  <p:tag name="IGUANATEXSIZE" val="24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93.73827"/>
  <p:tag name="LATEXADDIN" val="\documentclass{article}&#10;\usepackage{amsmath,amsfonts,amssymb,amsthm,epsfig,epstopdf,titling,url,array,color,soul,multicol}&#10;\pagestyle{empty}&#10;\begin{document}&#10;&#10;\boldmath&#10;\begin{equation*}\color{red}&#10;T&#10;\end{equation*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93.73827"/>
  <p:tag name="LATEXADDIN" val="\documentclass{article}&#10;\usepackage{amsmath,amsfonts,amssymb,amsthm,epsfig,epstopdf,titling,url,array,color,soul,multicol}&#10;\pagestyle{empty}&#10;\begin{document}&#10;&#10;\boldmath&#10;\begin{equation*}\color{red}&#10;T&#10;\end{equation*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93.73827"/>
  <p:tag name="LATEXADDIN" val="\documentclass{article}&#10;\usepackage{amsmath,amsfonts,amssymb,amsthm,epsfig,epstopdf,titling,url,array,color,soul,multicol}&#10;\pagestyle{empty}&#10;\begin{document}&#10;&#10;\boldmath&#10;\begin{equation*}\color{red}&#10;T&#10;\end{equation*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22.9846"/>
  <p:tag name="LATEXADDIN" val="\documentclass{article}&#10;\usepackage{amsmath,amsfonts,amssymb,amsthm,epsfig,epstopdf,titling,url,array,color,soul,multicol}&#10;\pagestyle{empty}&#10;\begin{document}&#10;&#10;\boldmath&#10;\begin{equation*}\color{red}&#10;H&#10;\end{equation*}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22.9846"/>
  <p:tag name="LATEXADDIN" val="\documentclass{article}&#10;\usepackage{amsmath,amsfonts,amssymb,amsthm,epsfig,epstopdf,titling,url,array,color,soul,multicol}&#10;\pagestyle{empty}&#10;\begin{document}&#10;&#10;\boldmath&#10;\begin{equation*}\color{red}&#10;H&#10;\end{equation*}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22.9846"/>
  <p:tag name="LATEXADDIN" val="\documentclass{article}&#10;\usepackage{amsmath,amsfonts,amssymb,amsthm,epsfig,epstopdf,titling,url,array,color,soul,multicol}&#10;\pagestyle{empty}&#10;\begin{document}&#10;&#10;\boldmath&#10;\begin{equation*}\color{red}&#10;H&#10;\end{equation*}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26.2092"/>
  <p:tag name="LATEXADDIN" val="\documentclass{article}&#10;\usepackage{amsmath,amsfonts,amssymb,amsthm,epsfig,epstopdf,titling,url,array,color,soul,multicol}&#10;\pagestyle{empty}&#10;\begin{document}&#10;&#10;\boldmath&#10;\begin{equation*}&#10;N_1(t)&#10;\end{equation*}&#10;&#10;&#10;\end{document}"/>
  <p:tag name="IGUANATEXSIZE" val="22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6.7154"/>
  <p:tag name="LATEXADDIN" val="\documentclass{article}&#10;\usepackage{amsmath,amsfonts,amssymb,amsthm,epsfig,epstopdf,titling,url,array,color,soul,multicol}&#10;\pagestyle{empty}&#10;\begin{document}&#10;&#10;\boldmath&#10;\begin{equation*}&#10;N(t)&#10;\end{equation*}&#10;&#10;&#10;\end{document}"/>
  <p:tag name="IGUANATEXSIZE" val="22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26.2092"/>
  <p:tag name="LATEXADDIN" val="\documentclass{article}&#10;\usepackage{amsmath,amsfonts,amssymb,amsthm,epsfig,epstopdf,titling,url,array,color,soul,multicol}&#10;\pagestyle{empty}&#10;\begin{document}&#10;&#10;\boldmath&#10;\begin{equation*}&#10;N_2(t)&#10;\end{equation*}&#10;&#10;&#10;\end{document}"/>
  <p:tag name="IGUANATEXSIZE" val="22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6.7154"/>
  <p:tag name="LATEXADDIN" val="\documentclass{article}&#10;\usepackage{amsmath,amsfonts,amssymb,amsthm,epsfig,epstopdf,titling,url,array,color,soul,multicol}&#10;\pagestyle{empty}&#10;\begin{document}&#10;&#10;\boldmath&#10;\begin{equation*}&#10;N(t)&#10;\end{equation*}&#10;&#10;&#10;\end{document}"/>
  <p:tag name="IGUANATEXSIZE" val="23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38.32"/>
  <p:tag name="LATEXADDIN" val="\documentclass{article}&#10;\usepackage{amsmath,amsfonts,amssymb,amsthm,epsfig,epstopdf,titling,url,array,color,soul,multicol}&#10;\pagestyle{empty}&#10;\begin{document}&#10;&#10;\boldmath&#10;\begin{equation*}&#10;0 \leq s &lt; t, \ N(t)-N(s)&#10;\end{equation*}&#10;&#10;&#10;\end{document}"/>
  <p:tag name="IGUANATEXSIZE" val="24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6.7154"/>
  <p:tag name="LATEXADDIN" val="\documentclass{article}&#10;\usepackage{amsmath,amsfonts,amssymb,amsthm,epsfig,epstopdf,titling,url,array,color,soul,multicol}&#10;\pagestyle{empty}&#10;\begin{document}&#10;&#10;\boldmath&#10;\begin{equation*}&#10;N(t)&#10;\end{equation*}&#10;&#10;&#10;\end{document}"/>
  <p:tag name="IGUANATEXSIZE" val="23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74.99063"/>
  <p:tag name="LATEXADDIN" val="\documentclass{article}&#10;\usepackage{amsmath,amsfonts,amssymb,amsthm,epsfig,epstopdf,titling,url,array,color,soul,multicol}&#10;\pagestyle{empty}&#10;\begin{document}&#10;&#10;\boldmath&#10;\begin{equation*}&#10;\lambda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26.2092"/>
  <p:tag name="LATEXADDIN" val="\documentclass{article}&#10;\usepackage{amsmath,amsfonts,amssymb,amsthm,epsfig,epstopdf,titling,url,array,color,soul,multicol}&#10;\pagestyle{empty}&#10;\begin{document}&#10;&#10;\boldmath&#10;\begin{equation*}&#10;N_1(t)&#10;\end{equation*}&#10;&#10;&#10;\end{document}"/>
  <p:tag name="IGUANATEXSIZE" val="23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26.2092"/>
  <p:tag name="LATEXADDIN" val="\documentclass{article}&#10;\usepackage{amsmath,amsfonts,amssymb,amsthm,epsfig,epstopdf,titling,url,array,color,soul,multicol}&#10;\pagestyle{empty}&#10;\begin{document}&#10;&#10;\boldmath&#10;\begin{equation*}&#10;N_2(t)&#10;\end{equation*}&#10;&#10;&#10;\end{document}"/>
  <p:tag name="IGUANATEXSIZE" val="23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12.6734"/>
  <p:tag name="LATEXADDIN" val="\documentclass{article}&#10;\usepackage{amsmath,amsfonts,amssymb,amsthm,epsfig,epstopdf,titling,url,array,color,soul,multicol}&#10;\pagestyle{empty}&#10;\begin{document}&#10;&#10;\boldmath&#10;\begin{equation*}&#10;P(H) = p&#10;\end{equation*}&#10;&#10;&#10;\end{document}"/>
  <p:tag name="IGUANATEXSIZE" val="23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26.2092"/>
  <p:tag name="LATEXADDIN" val="\documentclass{article}&#10;\usepackage{amsmath,amsfonts,amssymb,amsthm,epsfig,epstopdf,titling,url,array,color,soul,multicol}&#10;\pagestyle{empty}&#10;\begin{document}&#10;&#10;\boldmath&#10;\begin{equation*}&#10;N_1(t)&#10;\end{equation*}&#10;&#10;&#10;\end{document}"/>
  <p:tag name="IGUANATEXSIZE" val="23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6.7154"/>
  <p:tag name="LATEXADDIN" val="\documentclass{article}&#10;\usepackage{amsmath,amsfonts,amssymb,amsthm,epsfig,epstopdf,titling,url,array,color,soul,multicol}&#10;\pagestyle{empty}&#10;\begin{document}&#10;&#10;\boldmath&#10;\begin{equation*}&#10;N(t)&#10;\end{equation*}&#10;&#10;&#10;\end{document}"/>
  <p:tag name="IGUANATEXSIZE" val="23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26.2092"/>
  <p:tag name="LATEXADDIN" val="\documentclass{article}&#10;\usepackage{amsmath,amsfonts,amssymb,amsthm,epsfig,epstopdf,titling,url,array,color,soul,multicol}&#10;\pagestyle{empty}&#10;\begin{document}&#10;&#10;\boldmath&#10;\begin{equation*}&#10;N_1(t)&#10;\end{equation*}&#10;&#10;&#10;\end{document}"/>
  <p:tag name="IGUANATEXSIZE" val="23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151.4811"/>
  <p:tag name="LATEXADDIN" val="\documentclass{article}&#10;\usepackage{amsmath,amsfonts,amssymb,amsthm,epsfig,epstopdf,titling,url,array,color,soul,multicol}&#10;\pagestyle{empty}&#10;\begin{document}&#10;&#10;\boldmath&#10;\begin{equation*}&#10;\lambda p&#10;\end{equation*}&#10;&#10;&#10;\end{document}"/>
  <p:tag name="IGUANATEXSIZE" val="24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98.6877"/>
  <p:tag name="LATEXADDIN" val="\documentclass{article}&#10;\usepackage{amsmath,amsfonts,amssymb,amsthm,epsfig,epstopdf,titling,url,array,color,soul,multicol}&#10;\pagestyle{empty}&#10;\begin{document}&#10;&#10;\boldmath&#10;\begin{equation*}&#10;\lambda (1-p)&#10;\end{equation*}&#10;&#10;&#10;\end{document}"/>
  <p:tag name="IGUANATEXSIZE" val="24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48.219"/>
  <p:tag name="LATEXADDIN" val="\documentclass{article}&#10;\usepackage{amsmath,amsfonts,amssymb,amsthm,epsfig,epstopdf,titling,url,array,color,soul,multicol}&#10;\pagestyle{empty}&#10;\begin{document}&#10;&#10;\boldmath&#10;\begin{equation*}&#10;(s,t]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26.2092"/>
  <p:tag name="LATEXADDIN" val="\documentclass{article}&#10;\usepackage{amsmath,amsfonts,amssymb,amsthm,epsfig,epstopdf,titling,url,array,color,soul,multicol}&#10;\pagestyle{empty}&#10;\begin{document}&#10;&#10;\boldmath&#10;\begin{equation*}&#10;N_2(t)&#10;\end{equation*}&#10;&#10;&#10;\end{document}"/>
  <p:tag name="IGUANATEXSIZE" val="23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26.2092"/>
  <p:tag name="LATEXADDIN" val="\documentclass{article}&#10;\usepackage{amsmath,amsfonts,amssymb,amsthm,epsfig,epstopdf,titling,url,array,color,soul,multicol}&#10;\pagestyle{empty}&#10;\begin{document}&#10;&#10;\boldmath&#10;\begin{equation*}&#10;N_2(t)&#10;\end{equation*}&#10;&#10;&#10;\end{document}"/>
  <p:tag name="IGUANATEXSIZE" val="23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26.2092"/>
  <p:tag name="LATEXADDIN" val="\documentclass{article}&#10;\usepackage{amsmath,amsfonts,amssymb,amsthm,epsfig,epstopdf,titling,url,array,color,soul,multicol}&#10;\pagestyle{empty}&#10;\begin{document}&#10;&#10;\boldmath&#10;\begin{equation*}&#10;N_1(t)&#10;\end{equation*}&#10;&#10;&#10;\end{document}"/>
  <p:tag name="IGUANATEXSIZE" val="23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502.4372"/>
  <p:tag name="LATEXADDIN" val="\documentclass{article}&#10;\usepackage{amsmath,amsfonts,amssymb,amsthm,epsfig,epstopdf,titling,url,array,color,soul,multicol}&#10;\pagestyle{empty}&#10;\begin{document}&#10;&#10;\boldmath&#10;\begin{equation*}&#10;\lambda = \lambda (t)&#10;\end{equation*}&#10;&#10;&#10;\end{document}"/>
  <p:tag name="IGUANATEXSIZE" val="24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93.851"/>
  <p:tag name="LATEXADDIN" val="\documentclass{article}&#10;\usepackage{amsmath,amsfonts,amssymb,amsthm,epsfig,epstopdf,titling,url,array,color,soul,multicol}&#10;\pagestyle{empty}&#10;\begin{document}&#10;&#10;\boldmath&#10;\begin{equation*}&#10;P(H) = \lambda \delta = \lambda (t) \delta&#10;\end{equation*}&#10;&#10;&#10;\end{document}"/>
  <p:tag name="IGUANATEXSIZE" val="24"/>
  <p:tag name="IGUANATEXCURSOR" val="2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27.9715"/>
  <p:tag name="LATEXADDIN" val="\documentclass{article}&#10;\usepackage{amsmath,amsfonts,amssymb,amsthm,epsfig,epstopdf,titling,url,array,color,soul,multicol}&#10;\pagestyle{empty}&#10;\begin{document}&#10;&#10;\boldmath\color{blue}&#10;\begin{equation*}&#10;\lambda(t)&#10;\end{equation*}&#10;&#10;&#10;\end{document}"/>
  <p:tag name="IGUANATEXSIZE" val="20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17.585"/>
  <p:tag name="LATEXADDIN" val="\documentclass{article}&#10;\usepackage{amsmath,amsfonts,amssymb,amsthm,epsfig,epstopdf,titling,url,array,color,soul,multicol}&#10;\pagestyle{empty}&#10;\begin{document}&#10;&#10;\boldmath&#10;\begin{equation*}&#10;\lambda(t):[0,\infty) \mapsto [0,\infty)&#10;\end{equation*}&#10;&#10;&#10;\end{document}"/>
  <p:tag name="IGUANATEXSIZE" val="23"/>
  <p:tag name="IGUANATEXCURSOR" val="2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84.364"/>
  <p:tag name="LATEXADDIN" val="\documentclass{article}&#10;\usepackage{amsmath,amsfonts,amssymb,amsthm,epsfig,epstopdf,titling,url,array,color,soul,multicol}&#10;\pagestyle{empty}&#10;\begin{document}&#10;&#10;\boldmath&#10;\begin{equation*}&#10;\{N(t), t \in [0, \infty)\}&#10;\end{equation*}&#10;&#10;&#10;\end{document}"/>
  <p:tag name="IGUANATEXSIZE" val="23"/>
  <p:tag name="IGUANATEXCURSOR" val="2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27.9715"/>
  <p:tag name="LATEXADDIN" val="\documentclass{article}&#10;\usepackage{amsmath,amsfonts,amssymb,amsthm,epsfig,epstopdf,titling,url,array,color,soul,multicol}&#10;\pagestyle{empty}&#10;\begin{document}&#10;&#10;\boldmath&#10;\begin{equation*}&#10;\lambda(t)&#10;\end{equation*}&#10;&#10;&#10;\end{document}"/>
  <p:tag name="IGUANATEXSIZE" val="24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02.1747"/>
  <p:tag name="LATEXADDIN" val="\documentclass{article}&#10;\usepackage{amsmath,amsfonts,amssymb,amsthm,epsfig,epstopdf,titling,url,array,color,soul,multicol}&#10;\pagestyle{empty}&#10;\begin{document}&#10;&#10;\boldmath&#10;\begin{equation*}&#10;N(0)=0.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673.4158"/>
  <p:tag name="LATEXADDIN" val="\documentclass{article}&#10;\usepackage{amsmath,amsfonts,amssymb,amsthm,epsfig,epstopdf,titling,url,array,color,soul,multicol}&#10;\pagestyle{empty}&#10;\begin{document}&#10;&#10;\boldmath&#10;\begin{equation*}&#10;t_2&gt;t_1\geq0&#10;\end{equation*}&#10;&#10;&#10;\end{document}"/>
  <p:tag name="IGUANATEXSIZE" val="24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6.7154"/>
  <p:tag name="LATEXADDIN" val="\documentclass{article}&#10;\usepackage{amsmath,amsfonts,amssymb,amsthm,epsfig,epstopdf,titling,url,array,color,soul,multicol}&#10;\pagestyle{empty}&#10;\begin{document}&#10;&#10;\boldmath&#10;\begin{equation*}&#10;N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584.9269"/>
  <p:tag name="LATEXADDIN" val="\documentclass{article}&#10;\usepackage{amsmath,amsfonts,amssymb,amsthm,epsfig,epstopdf,titling,url,array,color,soul,multicol}&#10;\pagestyle{empty}&#10;\begin{document}&#10;&#10;\boldmath&#10;\begin{equation*}&#10;t \in [0,\infty)&#10;\end{equation*}&#10;&#10;&#10;\end{document}"/>
  <p:tag name="IGUANATEXSIZE" val="24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.9377"/>
  <p:tag name="ORIGINALWIDTH" val="2851.894"/>
  <p:tag name="LATEXADDIN" val="\documentclass{article}&#10;\usepackage{amsmath,amsfonts,amssymb,amsthm,epsfig,epstopdf,titling,url,array,color,soul,multicol}&#10;\pagestyle{empty}&#10;\begin{document}&#10;&#10;\boldmath&#10;\begin{align*}&#10;  &amp;P(N(t+\Delta)-N(t)=0) =1-\lambda(t) \Delta+ o(\Delta),\\&#10;  &amp;P(N(t+\Delta)-N(t)=1)=\lambda(t) \Delta+o(\Delta),\\&#10;  &amp;P(N(t+\Delta)-N(t) \geq 2)=o(\Delta).&#10;  \end{align*}&#10;&#10;&#10;\end{document}"/>
  <p:tag name="IGUANATEXSIZE" val="24"/>
  <p:tag name="IGUANATEXCURSOR" val="3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02.1747"/>
  <p:tag name="LATEXADDIN" val="\documentclass{article}&#10;\usepackage{amsmath,amsfonts,amssymb,amsthm,epsfig,epstopdf,titling,url,array,color,soul,multicol}&#10;\pagestyle{empty}&#10;\begin{document}&#10;&#10;\boldmath&#10;\begin{equation*}&#10;N(0)=0.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870.641"/>
  <p:tag name="LATEXADDIN" val="\documentclass{article}&#10;\usepackage{amsmath,amsfonts,amssymb,amsthm,epsfig,epstopdf,titling,url,array,color,soul,multicol}&#10;\pagestyle{empty}&#10;\begin{document}&#10;&#10;\boldmath&#10;\begin{equation*}&#10;N(t+s)-N(t) \; \sim \; Poisson \left( \int_t^{t+s} \lambda (\alpha) d \alpha\right).&#10;\end{equation*}&#10;&#10;&#10;\end{document}"/>
  <p:tag name="IGUANATEXSIZE" val="24"/>
  <p:tag name="IGUANATEXCURSOR" val="2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84.364"/>
  <p:tag name="LATEXADDIN" val="\documentclass{article}&#10;\usepackage{amsmath,amsfonts,amssymb,amsthm,epsfig,epstopdf,titling,url,array,color,soul,multicol}&#10;\pagestyle{empty}&#10;\begin{document}&#10;&#10;\boldmath&#10;\begin{equation*}&#10;\{N(t), t \in [0, \infty) \}&#10;\end{equation*}&#10;&#10;&#10;\end{document}"/>
  <p:tag name="IGUANATEXSIZE" val="23"/>
  <p:tag name="IGUANATEXCURSOR" val="2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74.99063"/>
  <p:tag name="LATEXADDIN" val="\documentclass{article}&#10;\usepackage{amsmath,amsfonts,amssymb,amsthm,epsfig,epstopdf,titling,url,array,color,soul,multicol}&#10;\pagestyle{empty}&#10;\begin{document}&#10;&#10;\boldmath&#10;\begin{equation*}&#10;\lambda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61.9798"/>
  <p:tag name="LATEXADDIN" val="\documentclass{article}&#10;\usepackage{amsmath,amsfonts,amssymb,amsthm,epsfig,epstopdf,titling,url,array,color,soul,multicol}&#10;\pagestyle{empty}&#10;\begin{document}&#10;&#10;\boldmath&#10;\begin{equation*}&#10;X_1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542.1822"/>
  <p:tag name="LATEXADDIN" val="\documentclass{article}&#10;\usepackage{amsmath,amsfonts,amssymb,amsthm,epsfig,epstopdf,titling,url,array,color,soul,multicol}&#10;\pagestyle{empty}&#10;\begin{document}&#10;&#10;\boldmath&#10;\begin{equation*}&#10;N(t)=1&#10;\end{equation*}&#10;&#10;&#10;\end{document}"/>
  <p:tag name="IGUANATEXSIZE" val="23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61.9798"/>
  <p:tag name="LATEXADDIN" val="\documentclass{article}&#10;\usepackage{amsmath,amsfonts,amssymb,amsthm,epsfig,epstopdf,titling,url,array,color,soul,multicol}&#10;\pagestyle{empty}&#10;\begin{document}&#10;&#10;\boldmath&#10;\begin{equation*}&#10;X_1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73.6408"/>
  <p:tag name="LATEXADDIN" val="\documentclass{article}&#10;\usepackage{amsmath,amsfonts,amssymb,amsthm,epsfig,epstopdf,titling,url,array,color,soul,multicol}&#10;\pagestyle{empty}&#10;\begin{document}&#10;&#10;\boldmath&#10;\begin{equation*}&#10;N(t_2)-N(t_1)&#10;\end{equation*}&#10;&#10;&#10;\end{document}"/>
  <p:tag name="IGUANATEXSIZE" val="24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54.2182"/>
  <p:tag name="LATEXADDIN" val="\documentclass{article}&#10;\usepackage{amsmath,amsfonts,amssymb,amsthm,epsfig,epstopdf,titling,url,array,color,soul,multicol}&#10;\pagestyle{empty}&#10;\begin{document}&#10;&#10;\boldmath&#10;\begin{equation*}&#10;(0,t]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4.4695"/>
  <p:tag name="ORIGINALWIDTH" val="2596.925"/>
  <p:tag name="LATEXADDIN" val="\documentclass{article}&#10;\usepackage{amsmath,amsfonts,amssymb,amsthm,epsfig,epstopdf,titling,url,array,color,soul,multicol}&#10;\pagestyle{empty}&#10;\begin{document}&#10;&#10;\boldmath&#10;\begin{equation*}&#10;P(X_1 \leq x | N(t)=1)=\frac{x}{t}, \quad \textbf{for }0 \leq x \leq t.&#10;\end{equation*}&#10;&#10;&#10;\end{document}"/>
  <p:tag name="IGUANATEXSIZE" val="23"/>
  <p:tag name="IGUANATEXCURSOR" val="2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566.1792"/>
  <p:tag name="LATEXADDIN" val="\documentclass{article}&#10;\usepackage{amsmath,amsfonts,amssymb,amsthm,epsfig,epstopdf,titling,url,array,color,soul,multicol}&#10;\pagestyle{empty}&#10;\begin{document}&#10;&#10;\boldmath&#10;\begin{equation*}&#10;N(t)=n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54.2182"/>
  <p:tag name="LATEXADDIN" val="\documentclass{article}&#10;\usepackage{amsmath,amsfonts,amssymb,amsthm,epsfig,epstopdf,titling,url,array,color,soul,multicol}&#10;\pagestyle{empty}&#10;\begin{document}&#10;&#10;\boldmath&#10;\begin{equation*}&#10;(0,t]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26.2092"/>
  <p:tag name="LATEXADDIN" val="\documentclass{article}&#10;\usepackage{amsmath,amsfonts,amssymb,amsthm,epsfig,epstopdf,titling,url,array,color,soul,multicol}&#10;\pagestyle{empty}&#10;\begin{document}&#10;&#10;\boldmath&#10;\begin{equation*}&#10;N_1(t)&#10;\end{equation*}&#10;&#10;&#10;\end{document}"/>
  <p:tag name="IGUANATEXSIZE" val="23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26.2092"/>
  <p:tag name="LATEXADDIN" val="\documentclass{article}&#10;\usepackage{amsmath,amsfonts,amssymb,amsthm,epsfig,epstopdf,titling,url,array,color,soul,multicol}&#10;\pagestyle{empty}&#10;\begin{document}&#10;&#10;\boldmath&#10;\begin{equation*}&#10;N_1(t)&#10;\end{equation*}&#10;&#10;&#10;\end{document}"/>
  <p:tag name="IGUANATEXSIZE" val="23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26.2092"/>
  <p:tag name="LATEXADDIN" val="\documentclass{article}&#10;\usepackage{amsmath,amsfonts,amssymb,amsthm,epsfig,epstopdf,titling,url,array,color,soul,multicol}&#10;\pagestyle{empty}&#10;\begin{document}&#10;&#10;\boldmath&#10;\begin{equation*}&#10;N_1(t)&#10;\end{equation*}&#10;&#10;&#10;\end{document}"/>
  <p:tag name="IGUANATEXSIZE" val="23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26.2092"/>
  <p:tag name="LATEXADDIN" val="\documentclass{article}&#10;\usepackage{amsmath,amsfonts,amssymb,amsthm,epsfig,epstopdf,titling,url,array,color,soul,multicol}&#10;\pagestyle{empty}&#10;\begin{document}&#10;&#10;\boldmath&#10;\begin{equation*}&#10;N_2(t)&#10;\end{equation*}&#10;&#10;&#10;\end{document}"/>
  <p:tag name="IGUANATEXSIZE" val="23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26.2092"/>
  <p:tag name="LATEXADDIN" val="\documentclass{article}&#10;\usepackage{amsmath,amsfonts,amssymb,amsthm,epsfig,epstopdf,titling,url,array,color,soul,multicol}&#10;\pagestyle{empty}&#10;\begin{document}&#10;&#10;\boldmath&#10;\begin{equation*}&#10;N_2(t)&#10;\end{equation*}&#10;&#10;&#10;\end{document}"/>
  <p:tag name="IGUANATEXSIZE" val="23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26.2092"/>
  <p:tag name="LATEXADDIN" val="\documentclass{article}&#10;\usepackage{amsmath,amsfonts,amssymb,amsthm,epsfig,epstopdf,titling,url,array,color,soul,multicol}&#10;\pagestyle{empty}&#10;\begin{document}&#10;&#10;\boldmath&#10;\begin{equation*}&#10;N_2(t)&#10;\end{equation*}&#10;&#10;&#10;\end{document}"/>
  <p:tag name="IGUANATEXSIZE" val="23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72.6659"/>
  <p:tag name="LATEXADDIN" val="\documentclass{article}&#10;\usepackage{amsmath,amsfonts,amssymb,amsthm,epsfig,epstopdf,titling,url,array,color,soul,multicol}&#10;\pagestyle{empty}&#10;\begin{document}&#10;&#10;\boldmath&#10;\begin{equation*}&#10;N(t_2-t_1).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93.7008"/>
  <p:tag name="LATEXADDIN" val="\documentclass{article}&#10;\usepackage{amsmath,amsfonts,amssymb,amsthm,epsfig,epstopdf,titling,url,array,color,soul,multicol}&#10;\pagestyle{empty}&#10;\begin{document}&#10;&#10;\boldmath&#10;\begin{equation*}&#10;\lambda_1 = 1&#10;\end{equation*}&#10;&#10;&#10;\end{document}"/>
  <p:tag name="IGUANATEXSIZE" val="23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396.7004"/>
  <p:tag name="LATEXADDIN" val="\documentclass{article}&#10;\usepackage{amsmath,amsfonts,amssymb,amsthm,epsfig,epstopdf,titling,url,array,color,soul,multicol}&#10;\pagestyle{empty}&#10;\begin{document}&#10;&#10;\boldmath&#10;\begin{equation*}&#10;\lambda_2 = 2&#10;\end{equation*}&#10;&#10;&#10;\end{document}"/>
  <p:tag name="IGUANATEXSIZE" val="23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2539.183"/>
  <p:tag name="LATEXADDIN" val="\documentclass{article}&#10;\usepackage{amsmath,amsfonts,amssymb,amsthm,epsfig,epstopdf,titling,url,array,color,soul,multicol}&#10;\pagestyle{empty}&#10;\begin{document}&#10;&#10;\boldmath&#10;\begin{equation*}&#10;X_0,X_1,X_2,X_3,\cdots \ \leftarrow \ \textbf{a random process}&#10;\end{equation*}&#10;&#10;&#10;\end{document}"/>
  <p:tag name="IGUANATEXSIZE" val="24"/>
  <p:tag name="IGUANATEXCURSOR" val="2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0.7312"/>
  <p:tag name="LATEXADDIN" val="\documentclass{article}&#10;\usepackage{amsmath,amsfonts,amssymb,amsthm,epsfig,epstopdf,titling,url,array,color,soul,multicol}&#10;\pagestyle{empty}&#10;\begin{document}&#10;&#10;\boldmath&#10;\begin{equation*}&#10;X_i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212.2235"/>
  <p:tag name="LATEXADDIN" val="\documentclass{article}&#10;\usepackage{amsmath,amsfonts,amssymb,amsthm,epsfig,epstopdf,titling,url,array,color,soul,multicol}&#10;\pagestyle{empty}&#10;\begin{document}&#10;&#10;\boldmath&#10;\begin{equation*}&#10;X_m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352.4559"/>
  <p:tag name="LATEXADDIN" val="\documentclass{article}&#10;\usepackage{amsmath,amsfonts,amssymb,amsthm,epsfig,epstopdf,titling,url,array,color,soul,multicol}&#10;\pagestyle{empty}&#10;\begin{document}&#10;&#10;\boldmath&#10;\begin{equation*}&#10;X_{m-1}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0.7312"/>
  <p:tag name="LATEXADDIN" val="\documentclass{article}&#10;\usepackage{amsmath,amsfonts,amssymb,amsthm,epsfig,epstopdf,titling,url,array,color,soul,multicol}&#10;\pagestyle{empty}&#10;\begin{document}&#10;&#10;\boldmath&#10;\begin{equation*}&#10;X_i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1.24488"/>
  <p:tag name="LATEXADDIN" val="\documentclass{article}&#10;\usepackage{amsmath,amsfonts,amssymb,amsthm,epsfig,epstopdf,titling,url,array,color,soul,multicol}&#10;\pagestyle{empty}&#10;\begin{document}&#10;&#10;\boldmath&#10;\begin{equation*}&#10;i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65.617"/>
  <p:tag name="LATEXADDIN" val="\documentclass{article}&#10;\usepackage{amsmath,amsfonts,amssymb,amsthm,epsfig,epstopdf,titling,url,array,color,soul,multicol}&#10;\pagestyle{empty}&#10;\begin{document}&#10;&#10;\boldmath&#10;\begin{equation*}&#10;X_i \in \{0,1,2,\cdots\}&#10;\end{equation*}&#10;&#10;&#10;\end{document}"/>
  <p:tag name="IGUANATEXSIZE" val="24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260.592"/>
  <p:tag name="LATEXADDIN" val="\documentclass{article}&#10;\usepackage{amsmath,amsfonts,amssymb,amsthm,epsfig,epstopdf,titling,url,array,color,soul,multicol}&#10;\pagestyle{empty}&#10;\begin{document}&#10;&#10;\boldmath&#10;\begin{equation*}&#10;\{X_n, n=0,1,2,\cdots\}&#10;\end{equation*}&#10;&#10;&#10;\end{document}"/>
  <p:tag name="IGUANATEXSIZE" val="23"/>
  <p:tag name="IGUANATEXCURSOR" val="2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27.372"/>
  <p:tag name="LATEXADDIN" val="\documentclass{article}&#10;\usepackage{amsmath,amsfonts,amssymb,amsthm,epsfig,epstopdf,titling,url,array,color,soul,multicol}&#10;\pagestyle{empty}&#10;\begin{document}&#10;&#10;\boldmath&#10;\begin{equation*}&#10;X \sim Poisson(\mu)&#10;\end{equation*}&#10;&#10;&#10;\end{document}"/>
  <p:tag name="IGUANATEXSIZE" val="24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449.569"/>
  <p:tag name="LATEXADDIN" val="\documentclass{article}&#10;\usepackage{amsmath,amsfonts,amssymb,amsthm,epsfig,epstopdf,titling,url,array,color,soul,multicol}&#10;\pagestyle{empty}&#10;\begin{document}&#10;&#10;\boldmath&#10;\begin{equation*}&#10;R_{X_i}=S \subset \{0,1,2,\cdots\}&#10;\end{equation*}&#10;&#10;&#10;\end{document}"/>
  <p:tag name="IGUANATEXSIZE" val="23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4.9606"/>
  <p:tag name="ORIGINALWIDTH" val="3094.863"/>
  <p:tag name="LATEXADDIN" val="\documentclass{article}&#10;\usepackage{amsmath,amsfonts,amssymb,amsthm,epsfig,epstopdf,titling,url,array,color,soul,multicol}&#10;\pagestyle{empty}&#10;\begin{document}&#10;&#10;\boldmath&#10;\begin{align*}&#10;  &amp;P(X_{m+1}=j |X_{m}=i, X_{m-1}=i_{m-1}, \cdots, X_{0}=i_{0})\\&#10;  &amp;\hspace{80pt}=   P(X_{m+1}=j |X_{m}=i),&#10;\end{align*}&#10;&#10;&#10;\end{document}"/>
  <p:tag name="IGUANATEXSIZE" val="24"/>
  <p:tag name="IGUANATEXCURSOR" val="3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257.593"/>
  <p:tag name="LATEXADDIN" val="\documentclass{article}&#10;\usepackage{amsmath,amsfonts,amssymb,amsthm,epsfig,epstopdf,titling,url,array,color,soul,multicol}&#10;\pagestyle{empty}&#10;\begin{document}&#10;&#10;\boldmath&#10;\begin{equation*}&#10;m, j, i, i_0, i_1, \cdots i_{m-1}&#10;\end{equation*}&#10;&#10;&#10;\end{document}"/>
  <p:tag name="IGUANATEXSIZE" val="24"/>
  <p:tag name="IGUANATEXCURSOR" val="2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63.854"/>
  <p:tag name="LATEXADDIN" val="\documentclass{article}&#10;\usepackage{amsmath,amsfonts,amssymb,amsthm,epsfig,epstopdf,titling,url,array,color,soul,multicol}&#10;\pagestyle{empty}&#10;\begin{document}&#10;&#10;\boldmath&#10;\begin{equation*}&#10;S=\{0,1,2,\cdots, r\}&#10;\end{equation*}&#10;&#10;&#10;\end{document}"/>
  <p:tag name="IGUANATEXSIZE" val="24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752.531"/>
  <p:tag name="LATEXADDIN" val="\documentclass{article}&#10;\usepackage{amsmath,amsfonts,amssymb,amsthm,epsfig,epstopdf,titling,url,array,color,soul,multicol}&#10;\pagestyle{empty}&#10;\begin{document}&#10;&#10;\boldmath&#10;\begin{equation*}&#10;p_{ij}= P(X_{m+1}=j |X_{m}=i).&#10;\end{equation*}&#10;&#10;&#10;\end{document}"/>
  <p:tag name="IGUANATEXSIZE" val="24"/>
  <p:tag name="IGUANATEXCURSOR" val="2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2.6659"/>
  <p:tag name="ORIGINALWIDTH" val="1589.051"/>
  <p:tag name="LATEXADDIN" val="\documentclass{article}&#10;\usepackage{amsmath,amsfonts,amssymb,amsthm,epsfig,epstopdf,titling,url,array,color,soul,multicol}&#10;\pagestyle{empty}&#10;\begin{document}&#10;&#10;\boldmath&#10;\begin{equation}&#10;\nonumber P = \begin{bmatrix}&#10;       p_{11} &amp; p_{12} &amp; ... &amp; p_{1r}  \\%[5pt]&#10;       p_{21} &amp; p_{22} &amp; ... &amp; p_{2r} \\%[5pt]&#10;       .      &amp;   .    &amp;  .  &amp;  .\\[-10pt]&#10;       .      &amp;   .    &amp;  .  &amp;  .   \\[-10pt]&#10;       .      &amp;   .    &amp;  .  &amp;  .   \\[5pt]&#10;       p_{r1} &amp; p_{r2} &amp; ... &amp; p_{rr}&#10;\end{bmatrix}.&#10;\end{equation}&#10;&#10;&#10;\end{document}"/>
  <p:tag name="IGUANATEXSIZE" val="24"/>
  <p:tag name="IGUANATEXCURSOR" val="5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0.4874"/>
  <p:tag name="LATEXADDIN" val="\documentclass{article}&#10;\usepackage{amsmath,amsfonts,amssymb,amsthm,epsfig,epstopdf,titling,url,array,color,soul,multicol}&#10;\pagestyle{empty}&#10;\begin{document}&#10;&#10;\boldmath&#10;\begin{equation*}&#10;P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1023.622"/>
  <p:tag name="LATEXADDIN" val="\documentclass{article}&#10;\usepackage{amsmath,amsfonts,amssymb,amsthm,epsfig,epstopdf,titling,url,array,color,soul,multicol}&#10;\pagestyle{empty}&#10;\begin{document}&#10;&#10;\boldmath&#10;\begin{equation}&#10;\nonumber P = \begin{bmatrix}&#10;       \frac{1}{4} &amp; \frac{1}{2} &amp; \frac{1}{4}  \\[5pt]&#10;      \frac{1}{3} &amp; 0 &amp; \frac{2}{3}  \\[5pt]&#10;       \frac{1}{2} &amp; 0 &amp; \frac{1}{2}&#10;\end{bmatrix}.&#10;\end{equation}&#10;&#10;&#10;\end{document}"/>
  <p:tag name="IGUANATEXSIZE" val="23"/>
  <p:tag name="IGUANATEXCURSOR" val="3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71.354"/>
  <p:tag name="LATEXADDIN" val="\documentclass{article}&#10;\usepackage{amsmath,amsfonts,amssymb,amsthm,epsfig,epstopdf,titling,url,array,color,soul,multicol}&#10;\pagestyle{empty}&#10;\begin{document}&#10;&#10;\boldmath&#10;\begin{equation*}&#10;P(X_4=3|X_3=2).&#10;\end{equation*}&#10;&#10;&#10;\end{document}"/>
  <p:tag name="IGUANATEXSIZE" val="23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71.354"/>
  <p:tag name="LATEXADDIN" val="\documentclass{article}&#10;\usepackage{amsmath,amsfonts,amssymb,amsthm,epsfig,epstopdf,titling,url,array,color,soul,multicol}&#10;\pagestyle{empty}&#10;\begin{document}&#10;&#10;\boldmath&#10;\begin{equation*}&#10;P(X_3=1|X_2=1).&#10;\end{equation*}&#10;&#10;&#10;\end{document}"/>
  <p:tag name="IGUANATEXSIZE" val="23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98985"/>
  <p:tag name="ORIGINALWIDTH" val="44.24449"/>
  <p:tag name="LATEXADDIN" val="\documentclass{article}&#10;\usepackage{amsmath,amsfonts,amssymb,amsthm,epsfig,epstopdf,titling,url,array,color,soul,multicol}&#10;\pagestyle{empty}&#10;\begin{document}&#10;&#10;\boldmath&#10;\begin{equation*}&#10;t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2164.229"/>
  <p:tag name="LATEXADDIN" val="\documentclass{article}&#10;\usepackage{amsmath,amsfonts,amssymb,amsthm,epsfig,epstopdf,titling,url,array,color,soul,multicol}&#10;\pagestyle{empty}&#10;\begin{document}&#10;&#10;\boldmath&#10;\begin{equation*}&#10;P_X(k) = \frac{e^{-\mu} \mu^k}{k!} \quad \textbf{for  } k=0,1,2,\cdots&#10;\end{equation*}&#10;&#10;&#10;\end{document}"/>
  <p:tag name="IGUANATEXSIZE" val="24"/>
  <p:tag name="IGUANATEXCURSOR" val="2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58.868"/>
  <p:tag name="LATEXADDIN" val="\documentclass{article}&#10;\usepackage{amsmath,amsfonts,amssymb,amsthm,epsfig,epstopdf,titling,url,array,color,soul,multicol}&#10;\pagestyle{empty}&#10;\begin{document}&#10;&#10;\boldmath&#10;\begin{equation*}&#10;P(X_0=1)=1/3&#10;\end{equation*}&#10;&#10;&#10;\end{document}"/>
  <p:tag name="IGUANATEXSIZE" val="23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95.351"/>
  <p:tag name="LATEXADDIN" val="\documentclass{article}&#10;\usepackage{amsmath,amsfonts,amssymb,amsthm,epsfig,epstopdf,titling,url,array,color,soul,multicol}&#10;\pagestyle{empty}&#10;\begin{document}&#10;&#10;\boldmath&#10;\begin{equation*}&#10;P(X_0=1,X_1=2).&#10;\end{equation*}&#10;&#10;&#10;\end{document}"/>
  <p:tag name="IGUANATEXSIZE" val="23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58.868"/>
  <p:tag name="LATEXADDIN" val="\documentclass{article}&#10;\usepackage{amsmath,amsfonts,amssymb,amsthm,epsfig,epstopdf,titling,url,array,color,soul,multicol}&#10;\pagestyle{empty}&#10;\begin{document}&#10;&#10;\boldmath&#10;\begin{equation*}&#10;P(X_0=1)=1/3&#10;\end{equation*}&#10;&#10;&#10;\end{document}"/>
  <p:tag name="IGUANATEXSIZE" val="23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701.537"/>
  <p:tag name="LATEXADDIN" val="\documentclass{article}&#10;\usepackage{amsmath,amsfonts,amssymb,amsthm,epsfig,epstopdf,titling,url,array,color,soul,multicol}&#10;\pagestyle{empty}&#10;\begin{document}&#10;&#10;\boldmath&#10;\begin{equation*}&#10;P(X_0=1,X_1=2,X_2=3).&#10;\end{equation*}&#10;&#10;&#10;\end{document}"/>
  <p:tag name="IGUANATEXSIZE" val="23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88.601"/>
  <p:tag name="LATEXADDIN" val="\documentclass{article}&#10;\usepackage{amsmath,amsfonts,amssymb,amsthm,epsfig,epstopdf,titling,url,array,color,soul,multicol}&#10;\pagestyle{empty}&#10;\begin{document}&#10;&#10;\boldmath&#10;\begin{equation*}&#10;\{X_n, n=0,1,2,...\}&#10;\end{equation*}&#10;&#10;&#10;\end{document}"/>
  <p:tag name="IGUANATEXSIZE" val="22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41.32"/>
  <p:tag name="LATEXADDIN" val="\documentclass{article}&#10;\usepackage{amsmath,amsfonts,amssymb,amsthm,epsfig,epstopdf,titling,url,array,color,soul,multicol}&#10;\pagestyle{empty}&#10;\begin{document}&#10;&#10;\boldmath&#10;\begin{equation*}&#10;X_n \in S=\{1,2,\cdots, r\}.&#10;\end{equation*}&#10;&#10;&#10;\end{document}"/>
  <p:tag name="IGUANATEXSIZE" val="22"/>
  <p:tag name="IGUANATEXCURSOR" val="2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9798"/>
  <p:tag name="ORIGINALWIDTH" val="3115.86"/>
  <p:tag name="LATEXADDIN" val="\documentclass{article}&#10;\usepackage{amsmath,amsfonts,amssymb,amsthm,epsfig,epstopdf,titling,url,array,color,soul,multicol}&#10;\pagestyle{empty}&#10;\begin{document}&#10;&#10;\boldmath&#10;\begin{equation*}&#10;    \pi^{(1)} = \begin{bmatrix}&#10;       P(X_1=1) &amp;   P(X_1=2) &amp; \cdots &amp; P(X_1=r)&#10;\end{bmatrix}.&#10;\end{equation*}&#10;&#10;&#10;\end{document}"/>
  <p:tag name="IGUANATEXSIZE" val="24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9798"/>
  <p:tag name="ORIGINALWIDTH" val="3177.353"/>
  <p:tag name="LATEXADDIN" val="\documentclass{article}&#10;\usepackage{amsmath,amsfonts,amssymb,amsthm,epsfig,epstopdf,titling,url,array,color,soul,multicol}&#10;\pagestyle{empty}&#10;\begin{document}&#10;&#10;\boldmath&#10;\begin{equation*}&#10;    \pi^{(n)} = \begin{bmatrix}&#10;       P(X_n=1) &amp;   P(X_n=2) &amp; \cdots &amp; P(X_n=r)&#10;\end{bmatrix}.&#10;\end{equation*}&#10;&#10;&#10;\end{document}"/>
  <p:tag name="IGUANATEXSIZE" val="24"/>
  <p:tag name="IGUANATEXCURSOR" val="2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9798"/>
  <p:tag name="ORIGINALWIDTH" val="3115.86"/>
  <p:tag name="LATEXADDIN" val="\documentclass{article}&#10;\usepackage{amsmath,amsfonts,amssymb,amsthm,epsfig,epstopdf,titling,url,array,color,soul,multicol}&#10;\pagestyle{empty}&#10;\begin{document}&#10;&#10;\boldmath&#10;\begin{equation*}&#10;    \pi^{(0)} = \begin{bmatrix}&#10;       P(X_0=1) &amp;   P(X_0=2) &amp; \cdots &amp; P(X_0=r)&#10;\end{bmatrix}.&#10;\end{equation*}&#10;&#10;&#10;\end{document}"/>
  <p:tag name="IGUANATEXSIZE" val="24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20.4724"/>
  <p:tag name="LATEXADDIN" val="\documentclass{article}&#10;\usepackage{amsmath,amsfonts,amssymb,amsthm,epsfig,epstopdf,titling,url,array,color,soul,multicol}&#10;\pagestyle{empty}&#10;\begin{document}&#10;&#10;\boldmath&#10;\begin{equation*}&#10;\pi^{(0)}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27.372"/>
  <p:tag name="LATEXADDIN" val="\documentclass{article}&#10;\usepackage{amsmath,amsfonts,amssymb,amsthm,epsfig,epstopdf,titling,url,array,color,soul,multicol}&#10;\pagestyle{empty}&#10;\begin{document}&#10;&#10;\boldmath&#10;\begin{equation*}&#10;X \sim Poisson(\mu)&#10;\end{equation*}&#10;&#10;&#10;\end{document}"/>
  <p:tag name="IGUANATEXSIZE" val="23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20.4724"/>
  <p:tag name="LATEXADDIN" val="\documentclass{article}&#10;\usepackage{amsmath,amsfonts,amssymb,amsthm,epsfig,epstopdf,titling,url,array,color,soul,multicol}&#10;\pagestyle{empty}&#10;\begin{document}&#10;&#10;\boldmath&#10;\begin{equation*}&#10;\pi^{(1)}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4.1545"/>
  <p:tag name="ORIGINALWIDTH" val="2887.889"/>
  <p:tag name="LATEXADDIN" val="\documentclass{article}&#10;\usepackage{amsmath,amsfonts,amssymb,amsthm,epsfig,epstopdf,titling,url,array,color,soul,multicol}&#10;\pagestyle{empty}&#10;\begin{document}&#10;&#10;\boldmath&#10;\begin{align*}&#10;P(X_1=1) &amp;= \sum_{k=1}^{r} P(X_1=1|X_0=k) P(X_0=k) \\&#10;&amp;= \sum_{k=1}^{r} P_{k1} P(X_0=k)&#10;\end{align*}&#10;&#10;&#10;\end{document}"/>
  <p:tag name="IGUANATEXSIZE" val="24"/>
  <p:tag name="IGUANATEXCURSOR" val="2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6.1379"/>
  <p:tag name="ORIGINALWIDTH" val="3027.372"/>
  <p:tag name="LATEXADDIN" val="\documentclass{article}&#10;\usepackage{amsmath,amsfonts,amssymb,amsthm,epsfig,epstopdf,titling,url,array,color,soul,multicol}&#10;\pagestyle{empty}&#10;\begin{document}&#10;&#10;\boldmath&#10;\begin{equation*}&#10;\begin{bmatrix}&#10;       P(X_0=1) &amp;   P(X_0=2) &amp; \cdots &amp; P(X_0=r)&#10;\end{bmatrix}. \begin{bmatrix}&#10; P_{1j} \\&#10; P_{2j} \\&#10;. \\&#10;. \\&#10;. \\&#10; P_{rj} \\&#10;\end{bmatrix}&#10;\end{equation*}&#10;&#10;&#10;\end{document}"/>
  <p:tag name="IGUANATEXSIZE" val="21"/>
  <p:tag name="IGUANATEXCURSOR" val="3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1936.258"/>
  <p:tag name="LATEXADDIN" val="\documentclass{article}&#10;\usepackage{amsmath,amsfonts,amssymb,amsthm,epsfig,epstopdf,titling,url,array,color,soul,multicol}&#10;\pagestyle{empty}&#10;\begin{document}&#10;&#10;\boldmath&#10;\begin{equation*}&#10;P(X_1=j) = \sum_{k=1}^{r} P(X_0=k)P_{kj}&#10;\end{equation*}&#10;&#10;&#10;\end{document}"/>
  <p:tag name="IGUANATEXSIZE" val="24"/>
  <p:tag name="IGUANATEXCURSOR" val="2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8.6427"/>
  <p:tag name="ORIGINALWIDTH" val="4365.205"/>
  <p:tag name="LATEXADDIN" val="\documentclass{article}&#10;\usepackage{amsmath,amsfonts,amssymb,amsthm,epsfig,epstopdf,titling,url,array,color,soul,multicol}&#10;\pagestyle{empty}&#10;\begin{document}&#10;&#10;\boldmath&#10;\begin{align*}&#10;\pi^{(1)} &amp; = \begin{bmatrix}&#10;       P(X_0=1) &amp;   P(X_0=2) &amp; \cdots &amp; P(X_0=r)&#10;\end{bmatrix} \cdot \begin{bmatrix}&#10;       p_{11} &amp; p_{12} &amp; ... &amp; p_{1r}  \\%[5pt]&#10;       p_{21} &amp; p_{22} &amp; ... &amp; p_{2r} \\%[5pt]&#10;       .      &amp;   .    &amp;  .  &amp;  .\\[-10pt]&#10;       .      &amp;   .    &amp;  .  &amp;  .   \\[-10pt]&#10;       .      &amp;   .    &amp;  .  &amp;  .   \\[5pt]&#10;       p_{r1} &amp; p_{r2} &amp; ... &amp; p_{rr}&#10;\end{bmatrix}\\&#10;&amp; = \pi^{(0)} P.&#10;\end{align*}&#10;&#10;&#10;\end{document}"/>
  <p:tag name="IGUANATEXSIZE" val="22"/>
  <p:tag name="IGUANATEXCURSOR" val="5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.2058"/>
  <p:tag name="ORIGINALWIDTH" val="2238.47"/>
  <p:tag name="LATEXADDIN" val="\documentclass{article}&#10;\usepackage{amsmath,amsfonts,amssymb,amsthm,epsfig,epstopdf,titling,url,array,color,soul,multicol}&#10;\pagestyle{empty}&#10;\begin{document}&#10;&#10;\boldmath&#10;\begin{align*}&#10;  &amp;\pi^{(n+1)}= \pi^{(n)} P, \; \textbf{ for }n=0,1,2, \cdots;\\&#10;  &amp;\pi^{(n)}= \pi^{(0)} P^n, \; \textbf{ for }n=0,1,2, \cdots.&#10;\end{align*}&#10;&#10;&#10;\end{document}"/>
  <p:tag name="IGUANATEXSIZE" val="24"/>
  <p:tag name="IGUANATEXCURSOR" val="2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16.4229"/>
  <p:tag name="LATEXADDIN" val="\documentclass{article}&#10;\usepackage{amsmath,amsfonts,amssymb,amsthm,epsfig,epstopdf,titling,url,array,color,soul,multicol}&#10;\pagestyle{empty}&#10;\begin{document}&#10;&#10;\boldmath&#10;\begin{equation*}&#10;S=\{0,1\}&#10;\end{equation*}&#10;&#10;&#10;\end{document}"/>
  <p:tag name="IGUANATEXSIZE" val="23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791.1511"/>
  <p:tag name="LATEXADDIN" val="\documentclass{article}&#10;\usepackage{amsmath,amsfonts,amssymb,amsthm,epsfig,epstopdf,titling,url,array,color,soul,multicol}&#10;\pagestyle{empty}&#10;\begin{document}&#10;&#10;\boldmath&#10;\begin{equation*}&#10; P = \begin{bmatrix}&#10;      \frac{1}{2} &amp; \frac{1}{2} \\[5pt]&#10;      \frac{1}{3} &amp; \frac{2}{3}&#10;\end{bmatrix}.&#10;\end{equation*}&#10;&#10;&#10;\end{document}"/>
  <p:tag name="IGUANATEXSIZE" val="24"/>
  <p:tag name="IGUANATEXCURSOR" val="2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341.9572"/>
  <p:tag name="LATEXADDIN" val="\documentclass{article}&#10;\usepackage{amsmath,amsfonts,amssymb,amsthm,epsfig,epstopdf,titling,url,array,color,soul,multicol}&#10;\pagestyle{empty}&#10;\begin{document}&#10;&#10;\boldmath&#10;\begin{equation*}&#10;n=0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33.4458"/>
  <p:tag name="LATEXADDIN" val="\documentclass{article}&#10;\usepackage{amsmath,amsfonts,amssymb,amsthm,epsfig,epstopdf,titling,url,array,color,soul,multicol}&#10;\pagestyle{empty}&#10;\begin{document}&#10;&#10;\boldmath&#10;\begin{equation*}&#10;X_0=0&#10;\end{equation*}&#10;&#10;&#10;\end{document}"/>
  <p:tag name="IGUANATEXSIZE" val="23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04.6869"/>
  <p:tag name="LATEXADDIN" val="\documentclass{article}&#10;\usepackage{amsmath,amsfonts,amssymb,amsthm,epsfig,epstopdf,titling,url,array,color,soul,multicol}&#10;\pagestyle{empty}&#10;\begin{document}&#10;&#10;\boldmath&#10;\begin{equation*}&#10;EX=\mu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377.2028"/>
  <p:tag name="LATEXADDIN" val="\documentclass{article}&#10;\usepackage{amsmath,amsfonts,amssymb,amsthm,epsfig,epstopdf,titling,url,array,color,soul,multicol}&#10;\pagestyle{empty}&#10;\begin{document}&#10;&#10;\boldmath&#10;\begin{equation*}&#10;n=3.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80.98985"/>
  <p:tag name="LATEXADDIN" val="\documentclass{article}&#10;\usepackage{amsmath,amsfonts,amssymb,amsthm,epsfig,epstopdf,titling,url,array,color,soul,multicol}&#10;\pagestyle{empty}&#10;\begin{document}&#10;&#10;\boldmath&#10;\begin{equation*}\color{blue}&#10;n&#10;\end{equation*}&#10;&#10;&#10;\end{document}"/>
  <p:tag name="IGUANATEXSIZE" val="28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1.24488"/>
  <p:tag name="LATEXADDIN" val="\documentclass{article}&#10;\usepackage{amsmath,amsfonts,amssymb,amsthm,epsfig,epstopdf,titling,url,array,color,soul,multicol}&#10;\pagestyle{empty}&#10;\begin{document}&#10;&#10;\boldmath&#10;\begin{equation*}&#10;i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8.49268"/>
  <p:tag name="LATEXADDIN" val="\documentclass{article}&#10;\usepackage{amsmath,amsfonts,amssymb,amsthm,epsfig,epstopdf,titling,url,array,color,soul,multicol}&#10;\pagestyle{empty}&#10;\begin{document}&#10;&#10;\boldmath&#10;\begin{equation*}&#10;j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133"/>
  <p:tag name="ORIGINALWIDTH" val="2322.46"/>
  <p:tag name="LATEXADDIN" val="\documentclass{article}&#10;\usepackage{amsmath,amsfonts,amssymb,amsthm,epsfig,epstopdf,titling,url,array,color,soul,multicol}&#10;\pagestyle{empty}&#10;\begin{document}&#10;&#10;\boldmath&#10;\begin{equation*}&#10;p^{(2)}_{ij}=P(X_2=j |X_0=i)=\sum_{k \in S} p_{ik}p_{kj}&#10;\end{equation*}&#10;&#10;&#10;\end{document}"/>
  <p:tag name="IGUANATEXSIZE" val="24"/>
  <p:tag name="IGUANATEXCURSOR" val="2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255.718"/>
  <p:tag name="LATEXADDIN" val="\documentclass{article}&#10;\usepackage{amsmath,amsfonts,amssymb,amsthm,epsfig,epstopdf,titling,url,array,color,soul,multicol}&#10;\pagestyle{empty}&#10;\begin{document}&#10;&#10;\boldmath&#10;\begin{equation*}&#10;p_{ij}^m :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1.24488"/>
  <p:tag name="LATEXADDIN" val="\documentclass{article}&#10;\usepackage{amsmath,amsfonts,amssymb,amsthm,epsfig,epstopdf,titling,url,array,color,soul,multicol}&#10;\pagestyle{empty}&#10;\begin{document}&#10;&#10;\boldmath&#10;\begin{equation*}&#10;i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8.49268"/>
  <p:tag name="LATEXADDIN" val="\documentclass{article}&#10;\usepackage{amsmath,amsfonts,amssymb,amsthm,epsfig,epstopdf,titling,url,array,color,soul,multicol}&#10;\pagestyle{empty}&#10;\begin{document}&#10;&#10;\boldmath&#10;\begin{equation*}&#10;j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120.7349"/>
  <p:tag name="LATEXADDIN" val="\documentclass{article}&#10;\usepackage{amsmath,amsfonts,amssymb,amsthm,epsfig,epstopdf,titling,url,array,color,soul,multicol}&#10;\pagestyle{empty}&#10;\begin{document}&#10;&#10;\boldmath&#10;\begin{equation*}&#10;m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7.1841"/>
  <p:tag name="ORIGINALWIDTH" val="1937.008"/>
  <p:tag name="LATEXADDIN" val="\documentclass{article}&#10;\usepackage{amsmath,amsfonts,amssymb,amsthm,epsfig,epstopdf,titling,url,array,color,soul,multicol}&#10;\pagestyle{empty}&#10;\begin{document}&#10;&#10;\boldmath&#10;\begin{align*}&#10;  p^{(m+n)}_{ij}&amp;=P(X_{m+n}=j |X_0=i)\\&#10;  &amp;=\sum_{k \in S} p^{(m)}_{ik}p^{(n)}_{kj}.&#10;\end{align*}&#10;&#10;&#10;\end{document}"/>
  <p:tag name="IGUANATEXSIZE" val="24"/>
  <p:tag name="IGUANATEXCURSOR" val="2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35.658"/>
  <p:tag name="LATEXADDIN" val="\documentclass{article}&#10;\usepackage{amsmath,amsfonts,amssymb,amsthm,epsfig,epstopdf,titling,url,array,color,soul,multicol}&#10;\pagestyle{empty}&#10;\begin{document}&#10;&#10;\boldmath&#10;\begin{equation*}&#10;\textbf{Var}(X)=\mu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4.402"/>
  <p:tag name="ORIGINALWIDTH" val="1741.282"/>
  <p:tag name="LATEXADDIN" val="\documentclass{article}&#10;\usepackage{amsmath,amsfonts,amssymb,amsthm,epsfig,epstopdf,titling,url,array,color,soul,multicol}&#10;\pagestyle{empty}&#10;\begin{document}&#10;&#10;\boldmath&#10;\begin{equation*}&#10;  P^{(2)} = \begin{bmatrix}&#10;       p^{(2)} _{11} &amp; p^{(2)} _{12} &amp; ... &amp; p^{(2)} _{1r}  \\%[5pt]&#10;       p^{(2)} _{21} &amp; p^{(2)}_{22} &amp; ... &amp; p^{(2)} _{2r} \\%[5pt]&#10;       .      &amp;   .    &amp;  .  &amp;  .\\[-10pt]&#10;       .      &amp;   .    &amp;  .  &amp;  .   \\[-10pt]&#10;       .      &amp;   .    &amp;  .  &amp;  .   \\[5pt]&#10;       p^{(2)}_{r1} &amp; p^{(2)} _{r2} &amp; ... &amp; p^{(2)} _{rr}&#10;\end{bmatrix}&#10;\end{equation*}&#10;&#10;&#10;\end{document}"/>
  <p:tag name="IGUANATEXSIZE" val="22"/>
  <p:tag name="IGUANATEXCURSOR" val="5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2.6659"/>
  <p:tag name="ORIGINALWIDTH" val="3119.61"/>
  <p:tag name="LATEXADDIN" val="\documentclass{article}&#10;\usepackage{amsmath,amsfonts,amssymb,amsthm,epsfig,epstopdf,titling,url,array,color,soul,multicol}&#10;\pagestyle{empty}&#10;\begin{document}&#10;&#10;\boldmath&#10;\begin{equation*}&#10;  = \begin{bmatrix}&#10;       p_{11} &amp; p_{12} &amp; ... &amp; p_{1r}  \\%[5pt]&#10;       p_{21} &amp; p_{22} &amp; ... &amp; p_{2r} \\%[5pt]&#10;       .      &amp;   .    &amp;  .  &amp;  .\\[-10pt]&#10;       .      &amp;   .    &amp;  .  &amp;  .   \\[-10pt]&#10;       .      &amp;   .    &amp;  .  &amp;  .   \\[5pt]&#10;       p_{r1} &amp; p_{r2} &amp; ... &amp; p_{rr}&#10;\end{bmatrix} \cdot&#10;\begin{bmatrix}&#10;       p_{11} &amp; p_{12} &amp; ... &amp; p_{1r}  \\%[5pt]&#10;       p_{21} &amp; p_{22} &amp; ... &amp; p_{2r} \\%[5pt]&#10;       .      &amp;   .    &amp;  .  &amp;  .\\[-10pt]&#10;       .      &amp;   .    &amp;  .  &amp;  .   \\[-10pt]&#10;       .      &amp;   .    &amp;  .  &amp;  .   \\[5pt]&#10;       p_{r1} &amp; p_{r2} &amp; ... &amp; p_{rr}&#10;\end{bmatrix}=P^2.&#10;\end{equation*}&#10;&#10;&#10;\end{document}"/>
  <p:tag name="IGUANATEXSIZE" val="22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7.1841"/>
  <p:tag name="ORIGINALWIDTH" val="1937.008"/>
  <p:tag name="LATEXADDIN" val="\documentclass{article}&#10;\usepackage{amsmath,amsfonts,amssymb,amsthm,epsfig,epstopdf,titling,url,array,color,soul,multicol}&#10;\pagestyle{empty}&#10;\begin{document}&#10;&#10;\boldmath&#10;\begin{align*}&#10;  p^{(m+n)}_{ij}&amp;=P(X_{m+n}=j |X_0=i)\\&#10;  &amp;=\sum_{k \in S} p^{(m)}_{ik}p^{(n)}_{kj}.&#10;\end{align*}&#10;&#10;&#10;\end{document}"/>
  <p:tag name="IGUANATEXSIZE" val="24"/>
  <p:tag name="IGUANATEXCURSOR" val="2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80.98985"/>
  <p:tag name="LATEXADDIN" val="\documentclass{article}&#10;\usepackage{amsmath,amsfonts,amssymb,amsthm,epsfig,epstopdf,titling,url,array,color,soul,multicol}&#10;\pagestyle{empty}&#10;\begin{document}&#10;&#10;\boldmath&#10;\begin{equation*}&#10;n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1952.006"/>
  <p:tag name="LATEXADDIN" val="\documentclass{article}&#10;\usepackage{amsmath,amsfonts,amssymb,amsthm,epsfig,epstopdf,titling,url,array,color,soul,multicol}&#10;\pagestyle{empty}&#10;\begin{document}&#10;&#10;\boldmath&#10;\begin{equation*}&#10;P^{(n)}=P^n, \; \textbf{ for }n=1,2,3,\cdots.&#10;\end{equation*}&#10;&#10;&#10;\end{document}"/>
  <p:tag name="IGUANATEXSIZE" val="24"/>
  <p:tag name="IGUANATEXCURSOR" val="2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934.008"/>
  <p:tag name="LATEXADDIN" val="\documentclass{article}&#10;\usepackage{amsmath,amsfonts,amssymb,amsthm,epsfig,epstopdf,titling,url,array,color,soul,multicol}&#10;\pagestyle{empty}&#10;\begin{document}&#10;&#10;\boldmath&#10;\begin{equation*}&#10;i \leftrightarrow j  \;  \textbf{ means } \;  i \rightarrow j  \textbf{ and }  j \rightarrow i.&#10;\end{equation*}&#10;&#10;&#10;\end{document}"/>
  <p:tag name="IGUANATEXSIZE" val="24"/>
  <p:tag name="IGUANATEXCURSOR" val="2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8.49268"/>
  <p:tag name="LATEXADDIN" val="\documentclass{article}&#10;\usepackage{amsmath,amsfonts,amssymb,amsthm,epsfig,epstopdf,titling,url,array,color,soul,multicol}&#10;\pagestyle{empty}&#10;\begin{document}&#10;&#10;\boldmath&#10;\begin{equation*}&#10;j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1.24488"/>
  <p:tag name="LATEXADDIN" val="\documentclass{article}&#10;\usepackage{amsmath,amsfonts,amssymb,amsthm,epsfig,epstopdf,titling,url,array,color,soul,multicol}&#10;\pagestyle{empty}&#10;\begin{document}&#10;&#10;\boldmath&#10;\begin{equation*}&#10;i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25.4593"/>
  <p:tag name="LATEXADDIN" val="\documentclass{article}&#10;\usepackage{amsmath,amsfonts,amssymb,amsthm,epsfig,epstopdf,titling,url,array,color,soul,multicol}&#10;\pagestyle{empty}&#10;\begin{document}&#10;&#10;\boldmath&#10;\begin{equation*}&#10;i \leftrightarrow j&#10;\end{equation*}&#10;&#10;&#10;\end{document}"/>
  <p:tag name="IGUANATEXSIZE" val="24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350.2062"/>
  <p:tag name="LATEXADDIN" val="\documentclass{article}&#10;\usepackage{amsmath,amsfonts,amssymb,amsthm,epsfig,epstopdf,titling,url,array,color,soul,multicol}&#10;\pagestyle{empty}&#10;\begin{document}&#10;&#10;\boldmath&#10;\begin{equation*}&#10;i\leftrightarrow i;&#10;\end{equation*}&#10;&#10;&#10;\end{document}"/>
  <p:tag name="IGUANATEXSIZE" val="24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11.361"/>
  <p:tag name="LATEXADDIN" val="\documentclass{article}&#10;\usepackage{amsmath,amsfonts,amssymb,amsthm,epsfig,epstopdf,titling,url,array,color,soul,multicol}&#10;\pagestyle{empty}&#10;\begin{document}&#10;&#10;\boldmath&#10;\begin{equation*}&#10;X_i \sim Poisson(\mu_i)&#10;\end{equation*}&#10;&#10;&#10;\end{document}"/>
  <p:tag name="IGUANATEXSIZE" val="24"/>
  <p:tag name="IGUANATEXCURSOR" val="2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25.4593"/>
  <p:tag name="LATEXADDIN" val="\documentclass{article}&#10;\usepackage{amsmath,amsfonts,amssymb,amsthm,epsfig,epstopdf,titling,url,array,color,soul,multicol}&#10;\pagestyle{empty}&#10;\begin{document}&#10;&#10;\boldmath&#10;\begin{equation*}&#10;i \leftrightarrow j&#10;\end{equation*}&#10;&#10;&#10;\end{document}"/>
  <p:tag name="IGUANATEXSIZE" val="24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71.2036"/>
  <p:tag name="LATEXADDIN" val="\documentclass{article}&#10;\usepackage{amsmath,amsfonts,amssymb,amsthm,epsfig,epstopdf,titling,url,array,color,soul,multicol}&#10;\pagestyle{empty}&#10;\begin{document}&#10;&#10;\boldmath&#10;\begin{equation*}&#10;j \leftrightarrow i;&#10;\end{equation*}&#10;&#10;&#10;\end{document}"/>
  <p:tag name="IGUANATEXSIZE" val="24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25.4593"/>
  <p:tag name="LATEXADDIN" val="\documentclass{article}&#10;\usepackage{amsmath,amsfonts,amssymb,amsthm,epsfig,epstopdf,titling,url,array,color,soul,multicol}&#10;\pagestyle{empty}&#10;\begin{document}&#10;&#10;\boldmath&#10;\begin{equation*}&#10;i \leftrightarrow j&#10;\end{equation*}&#10;&#10;&#10;\end{document}"/>
  <p:tag name="IGUANATEXSIZE" val="24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62.9547"/>
  <p:tag name="LATEXADDIN" val="\documentclass{article}&#10;\usepackage{amsmath,amsfonts,amssymb,amsthm,epsfig,epstopdf,titling,url,array,color,soul,multicol}&#10;\pagestyle{empty}&#10;\begin{document}&#10;&#10;\boldmath&#10;\begin{equation*}&#10;j \leftrightarrow k&#10;\end{equation*}&#10;&#10;&#10;\end{document}"/>
  <p:tag name="IGUANATEXSIZE" val="24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377.2028"/>
  <p:tag name="LATEXADDIN" val="\documentclass{article}&#10;\usepackage{amsmath,amsfonts,amssymb,amsthm,epsfig,epstopdf,titling,url,array,color,soul,multicol}&#10;\pagestyle{empty}&#10;\begin{document}&#10;&#10;\boldmath&#10;\begin{equation*}&#10;i \leftrightarrow k.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1.24488"/>
  <p:tag name="LATEXADDIN" val="\documentclass{article}&#10;\usepackage{amsmath,amsfonts,amssymb,amsthm,epsfig,epstopdf,titling,url,array,color,soul,multicol}&#10;\pagestyle{empty}&#10;\begin{document}&#10;&#10;\boldmath&#10;\begin{equation*}&#10;i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8.49268"/>
  <p:tag name="LATEXADDIN" val="\documentclass{article}&#10;\usepackage{amsmath,amsfonts,amssymb,amsthm,epsfig,epstopdf,titling,url,array,color,soul,multicol}&#10;\pagestyle{empty}&#10;\begin{document}&#10;&#10;\boldmath&#10;\begin{equation*}&#10;j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431.1961"/>
  <p:tag name="LATEXADDIN" val="\documentclass{article}&#10;\usepackage{amsmath,amsfonts,amssymb,amsthm,epsfig,epstopdf,titling,url,array,color,soul,multicol}&#10;\pagestyle{empty}&#10;\begin{document}&#10;&#10;\boldmath&#10;\begin{equation*}&#10;p_{ij}&gt;0&#10;\end{equation*}&#10;&#10;&#10;\end{document}"/>
  <p:tag name="IGUANATEXSIZE" val="24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536.183"/>
  <p:tag name="LATEXADDIN" val="\documentclass{article}&#10;\usepackage{amsmath,amsfonts,amssymb,amsthm,epsfig,epstopdf,titling,url,array,color,soul,multicol}&#10;\pagestyle{empty}&#10;\begin{document}&#10;&#10;\boldmath&#10;\begin{equation*}&#10;f_{ii}=P(X_n=i, \textbf{ for some }n \geq 1 | X_0=i).&#10;\end{equation*}&#10;&#10;&#10;\end{document}"/>
  <p:tag name="IGUANATEXSIZE" val="24"/>
  <p:tag name="IGUANATEXCURSOR" val="2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42.4447"/>
  <p:tag name="LATEXADDIN" val="\documentclass{article}&#10;\usepackage{amsmath,amsfonts,amssymb,amsthm,epsfig,epstopdf,titling,url,array,color,soul,multicol}&#10;\pagestyle{empty}&#10;\begin{document}&#10;&#10;\boldmath&#10;\begin{equation*}&#10;f_{ii} = 1;&#10;\end{equation*}&#10;&#10;&#10;\end{document}"/>
  <p:tag name="IGUANATEXSIZE" val="24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870.6412"/>
  <p:tag name="LATEXADDIN" val="\documentclass{article}&#10;\usepackage{amsmath,amsfonts,amssymb,amsthm,epsfig,epstopdf,titling,url,array,color,soul,multicol}&#10;\pagestyle{empty}&#10;\begin{document}&#10;&#10;\boldmath&#10;\begin{equation*}&#10;i=1,2,\cdots, n&#10;\end{equation*}&#10;&#10;&#10;\end{document}"/>
  <p:tag name="IGUANATEXSIZE" val="24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42.4447"/>
  <p:tag name="LATEXADDIN" val="\documentclass{article}&#10;\usepackage{amsmath,amsfonts,amssymb,amsthm,epsfig,epstopdf,titling,url,array,color,soul,multicol}&#10;\pagestyle{empty}&#10;\begin{document}&#10;&#10;\boldmath&#10;\begin{equation*}&#10;f_{ii} &lt; 1.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02.7372"/>
  <p:tag name="LATEXADDIN" val="\documentclass{article}&#10;\usepackage{amsmath,amsfonts,amssymb,amsthm,epsfig,epstopdf,titling,url,array,color,soul,multicol}&#10;\pagestyle{empty}&#10;\begin{document}&#10;&#10;\boldmath&#10;\begin{equation*}&#10;V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1.24488"/>
  <p:tag name="LATEXADDIN" val="\documentclass{article}&#10;\usepackage{amsmath,amsfonts,amssymb,amsthm,epsfig,epstopdf,titling,url,array,color,soul,multicol}&#10;\pagestyle{empty}&#10;\begin{document}&#10;&#10;\boldmath&#10;\begin{equation*}&#10;i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1.24488"/>
  <p:tag name="LATEXADDIN" val="\documentclass{article}&#10;\usepackage{amsmath,amsfonts,amssymb,amsthm,epsfig,epstopdf,titling,url,array,color,soul,multicol}&#10;\pagestyle{empty}&#10;\begin{document}&#10;&#10;\boldmath&#10;\begin{equation*}&#10;i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19.573"/>
  <p:tag name="LATEXADDIN" val="\documentclass{article}&#10;\usepackage{amsmath,amsfonts,amssymb,amsthm,epsfig,epstopdf,titling,url,array,color,soul,multicol}&#10;\pagestyle{empty}&#10;\begin{document}&#10;&#10;\boldmath&#10;\begin{equation*}&#10;P(V=\infty|X_0=i)=1.&#10;\end{equation*}&#10;&#10;&#10;\end{document}"/>
  <p:tag name="IGUANATEXSIZE" val="24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1.24488"/>
  <p:tag name="LATEXADDIN" val="\documentclass{article}&#10;\usepackage{amsmath,amsfonts,amssymb,amsthm,epsfig,epstopdf,titling,url,array,color,soul,multicol}&#10;\pagestyle{empty}&#10;\begin{document}&#10;&#10;\boldmath&#10;\begin{equation*}&#10;i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072.741"/>
  <p:tag name="LATEXADDIN" val="\documentclass{article}&#10;\usepackage{amsmath,amsfonts,amssymb,amsthm,epsfig,epstopdf,titling,url,array,color,soul,multicol}&#10;\pagestyle{empty}&#10;\begin{document}&#10;&#10;\boldmath&#10;\begin{equation*}&#10;V | X_0=i \; \sim \; Geometric(1-f_{ii}).&#10;\end{equation*}&#10;&#10;&#10;\end{document}"/>
  <p:tag name="IGUANATEXSIZE" val="24"/>
  <p:tag name="IGUANATEXCURSOR" val="2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1.24488"/>
  <p:tag name="LATEXADDIN" val="\documentclass{article}&#10;\usepackage{amsmath,amsfonts,amssymb,amsthm,epsfig,epstopdf,titling,url,array,color,soul,multicol}&#10;\pagestyle{empty}&#10;\begin{document}&#10;&#10;\boldmath&#10;\begin{equation*}&#10;i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70.49118"/>
  <p:tag name="LATEXADDIN" val="\documentclass{article}&#10;\usepackage{amsmath,amsfonts,amssymb,amsthm,epsfig,epstopdf,titling,url,array,color,soul,multicol}&#10;\pagestyle{empty}&#10;\begin{document}&#10;&#10;\boldmath&#10;\begin{equation*}&#10;d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.7289"/>
  <p:tag name="ORIGINALWIDTH" val="500.1875"/>
  <p:tag name="LATEXADDIN" val="\documentclass{article}&#10;\usepackage{amsmath,amsfonts,amssymb,amsthm,epsfig,epstopdf,titling,url,array,color,soul,multicol}&#10;\pagestyle{empty}&#10;\begin{document}&#10;&#10;\boldmath&#10;\begin{equation*}&#10;p^{(n)}_{ii}=0&#10;\end{equation*}&#10;&#10;&#10;\end{document}"/>
  <p:tag name="IGUANATEXSIZE" val="24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0.7312"/>
  <p:tag name="LATEXADDIN" val="\documentclass{article}&#10;\usepackage{amsmath,amsfonts,amssymb,amsthm,epsfig,epstopdf,titling,url,array,color,soul,multicol}&#10;\pagestyle{empty}&#10;\begin{document}&#10;&#10;\boldmath&#10;\begin{equation*}&#10;X_i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80.98985"/>
  <p:tag name="LATEXADDIN" val="\documentclass{article}&#10;\usepackage{amsmath,amsfonts,amssymb,amsthm,epsfig,epstopdf,titling,url,array,color,soul,multicol}&#10;\pagestyle{empty}&#10;\begin{document}&#10;&#10;\boldmath&#10;\begin{equation*}&#10;n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70.49118"/>
  <p:tag name="LATEXADDIN" val="\documentclass{article}&#10;\usepackage{amsmath,amsfonts,amssymb,amsthm,epsfig,epstopdf,titling,url,array,color,soul,multicol}&#10;\pagestyle{empty}&#10;\begin{document}&#10;&#10;\boldmath&#10;\begin{equation*}&#10;d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1.24488"/>
  <p:tag name="LATEXADDIN" val="\documentclass{article}&#10;\usepackage{amsmath,amsfonts,amssymb,amsthm,epsfig,epstopdf,titling,url,array,color,soul,multicol}&#10;\pagestyle{empty}&#10;\begin{document}&#10;&#10;\boldmath&#10;\begin{equation*}&#10;i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18.9726"/>
  <p:tag name="LATEXADDIN" val="\documentclass{article}&#10;\usepackage{amsmath,amsfonts,amssymb,amsthm,epsfig,epstopdf,titling,url,array,color,soul,multicol}&#10;\pagestyle{empty}&#10;\begin{document}&#10;&#10;\boldmath&#10;\begin{equation*}&#10;d(i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.7289"/>
  <p:tag name="ORIGINALWIDTH" val="500.1875"/>
  <p:tag name="LATEXADDIN" val="\documentclass{article}&#10;\usepackage{amsmath,amsfonts,amssymb,amsthm,epsfig,epstopdf,titling,url,array,color,soul,multicol}&#10;\pagestyle{empty}&#10;\begin{document}&#10;&#10;\boldmath&#10;\begin{equation*}&#10;p^{(n)}_{ii}=0&#10;\end{equation*}&#10;&#10;&#10;\end{document}"/>
  <p:tag name="IGUANATEXSIZE" val="24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341.9572"/>
  <p:tag name="LATEXADDIN" val="\documentclass{article}&#10;\usepackage{amsmath,amsfonts,amssymb,amsthm,epsfig,epstopdf,titling,url,array,color,soul,multicol}&#10;\pagestyle{empty}&#10;\begin{document}&#10;&#10;\boldmath&#10;\begin{equation*}&#10;n&gt;0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559.4301"/>
  <p:tag name="LATEXADDIN" val="\documentclass{article}&#10;\usepackage{amsmath,amsfonts,amssymb,amsthm,epsfig,epstopdf,titling,url,array,color,soul,multicol}&#10;\pagestyle{empty}&#10;\begin{document}&#10;&#10;\boldmath&#10;\begin{equation*}&#10;d(i)=\infty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1.24488"/>
  <p:tag name="LATEXADDIN" val="\documentclass{article}&#10;\usepackage{amsmath,amsfonts,amssymb,amsthm,epsfig,epstopdf,titling,url,array,color,soul,multicol}&#10;\pagestyle{empty}&#10;\begin{document}&#10;&#10;\boldmath&#10;\begin{equation*}&#10;i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1.24488"/>
  <p:tag name="LATEXADDIN" val="\documentclass{article}&#10;\usepackage{amsmath,amsfonts,amssymb,amsthm,epsfig,epstopdf,titling,url,array,color,soul,multicol}&#10;\pagestyle{empty}&#10;\begin{document}&#10;&#10;\boldmath&#10;\begin{equation*}&#10;i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85.1894"/>
  <p:tag name="LATEXADDIN" val="\documentclass{article}&#10;\usepackage{amsmath,amsfonts,amssymb,amsthm,epsfig,epstopdf,titling,url,array,color,soul,multicol}&#10;\pagestyle{empty}&#10;\begin{document}&#10;&#10;\boldmath&#10;\begin{equation*}&#10;d(i)&gt;1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262.092"/>
  <p:tag name="LATEXADDIN" val="\documentclass{article}&#10;\usepackage{amsmath,amsfonts,amssymb,amsthm,epsfig,epstopdf,titling,url,array,color,soul,multicol}&#10;\pagestyle{empty}&#10;\begin{document}&#10;&#10;\boldmath&#10;\begin{align*}&#10;    X_1+X_2+\cdots+X_n \sim Poisson(\mu_1+\mu_2+\cdots+\mu_n).&#10;  \end{align*}&#10;&#10;&#10;\end{document}"/>
  <p:tag name="IGUANATEXSIZE" val="24"/>
  <p:tag name="IGUANATEXCURSOR" val="2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85.1894"/>
  <p:tag name="LATEXADDIN" val="\documentclass{article}&#10;\usepackage{amsmath,amsfonts,amssymb,amsthm,epsfig,epstopdf,titling,url,array,color,soul,multicol}&#10;\pagestyle{empty}&#10;\begin{document}&#10;&#10;\boldmath&#10;\begin{equation*}&#10;d(i)=1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25.4593"/>
  <p:tag name="LATEXADDIN" val="\documentclass{article}&#10;\usepackage{amsmath,amsfonts,amssymb,amsthm,epsfig,epstopdf,titling,url,array,color,soul,multicol}&#10;\pagestyle{empty}&#10;\begin{document}&#10;&#10;\boldmath&#10;\begin{equation*}\color{blue}&#10;i \leftrightarrow j&#10;\end{equation*}&#10;&#10;&#10;\end{document}"/>
  <p:tag name="IGUANATEXSIZE" val="24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63.667"/>
  <p:tag name="LATEXADDIN" val="\documentclass{article}&#10;\usepackage{amsmath,amsfonts,amssymb,amsthm,epsfig,epstopdf,titling,url,array,color,soul,multicol}&#10;\pagestyle{empty}&#10;\begin{document}&#10;&#10;\boldmath&#10;\begin{equation*}\color{blue}&#10;d(i)=d(j)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81.4773"/>
  <p:tag name="LATEXADDIN" val="\documentclass{article}&#10;\usepackage{amsmath,amsfonts,amssymb,amsthm,epsfig,epstopdf,titling,url,array,color,soul,multicol}&#10;\pagestyle{empty}&#10;\begin{document}&#10;&#10;\boldmath&#10;\begin{equation*}\color{blue}&#10;X_n&#10;\end{equation*}&#10;&#10;&#10;\end{document}"/>
  <p:tag name="IGUANATEXSIZE" val="26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22.1972"/>
  <p:tag name="LATEXADDIN" val="\documentclass{article}&#10;\usepackage{amsmath,amsfonts,amssymb,amsthm,epsfig,epstopdf,titling,url,array,color,soul,multicol}&#10;\pagestyle{empty}&#10;\begin{document}&#10;&#10;\boldmath&#10;\begin{equation*}&#10;p_{ii}&gt;0&#10;\end{equation*}&#10;&#10;&#10;\end{document}"/>
  <p:tag name="IGUANATEXSIZE" val="24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1.24488"/>
  <p:tag name="LATEXADDIN" val="\documentclass{article}&#10;\usepackage{amsmath,amsfonts,amssymb,amsthm,epsfig,epstopdf,titling,url,array,color,soul,multicol}&#10;\pagestyle{empty}&#10;\begin{document}&#10;&#10;\boldmath&#10;\begin{equation*}&#10;i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1.24488"/>
  <p:tag name="LATEXADDIN" val="\documentclass{article}&#10;\usepackage{amsmath,amsfonts,amssymb,amsthm,epsfig,epstopdf,titling,url,array,color,soul,multicol}&#10;\pagestyle{empty}&#10;\begin{document}&#10;&#10;\boldmath&#10;\begin{equation*}&#10;i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1.24488"/>
  <p:tag name="LATEXADDIN" val="\documentclass{article}&#10;\usepackage{amsmath,amsfonts,amssymb,amsthm,epsfig,epstopdf,titling,url,array,color,soul,multicol}&#10;\pagestyle{empty}&#10;\begin{document}&#10;&#10;\boldmath&#10;\begin{equation*}&#10;i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.7289"/>
  <p:tag name="ORIGINALWIDTH" val="463.442"/>
  <p:tag name="LATEXADDIN" val="\documentclass{article}&#10;\usepackage{amsmath,amsfonts,amssymb,amsthm,epsfig,epstopdf,titling,url,array,color,soul,multicol}&#10;\pagestyle{empty}&#10;\begin{document}&#10;&#10;\boldmath&#10;\begin{equation*}&#10;p^{(l)}_{ii}&gt;0&#10;\end{equation*}&#10;&#10;&#10;\end{document}"/>
  <p:tag name="IGUANATEXSIZE" val="23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32.24598"/>
  <p:tag name="LATEXADDIN" val="\documentclass{article}&#10;\usepackage{amsmath,amsfonts,amssymb,amsthm,epsfig,epstopdf,titling,url,array,color,soul,multicol}&#10;\pagestyle{empty}&#10;\begin{document}&#10;&#10;\boldmath&#10;\begin{equation*}&#10;l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763.03"/>
  <p:tag name="LATEXADDIN" val="\documentclass{article}&#10;\usepackage{amsmath,amsfonts,amssymb,amsthm,epsfig,epstopdf,titling,url,array,color,soul,multicol}&#10;\pagestyle{empty}&#10;\begin{document}&#10;&#10;\boldmath&#10;\begin{equation*}&#10;Y_n \sim Binomial\big(n,p=p(n)\big)&#10;\end{equation*}&#10;&#10;&#10;\end{document}"/>
  <p:tag name="IGUANATEXSIZE" val="24"/>
  <p:tag name="IGUANATEXCURSOR" val="2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.7289"/>
  <p:tag name="ORIGINALWIDTH" val="530.9336"/>
  <p:tag name="LATEXADDIN" val="\documentclass{article}&#10;\usepackage{amsmath,amsfonts,amssymb,amsthm,epsfig,epstopdf,titling,url,array,color,soul,multicol}&#10;\pagestyle{empty}&#10;\begin{document}&#10;&#10;\boldmath&#10;\begin{equation*}&#10;p^{(m)}_{ii}&gt;0&#10;\end{equation*}&#10;&#10;&#10;\end{document}"/>
  <p:tag name="IGUANATEXSIZE" val="23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10.6487"/>
  <p:tag name="LATEXADDIN" val="\documentclass{article}&#10;\usepackage{amsmath,amsfonts,amssymb,amsthm,epsfig,epstopdf,titling,url,array,color,soul,multicol}&#10;\pagestyle{empty}&#10;\begin{document}&#10;&#10;\boldmath&#10;\begin{equation*}&#10;\textbf{gcd}(l,m)=1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1.24488"/>
  <p:tag name="LATEXADDIN" val="\documentclass{article}&#10;\usepackage{amsmath,amsfonts,amssymb,amsthm,epsfig,epstopdf,titling,url,array,color,soul,multicol}&#10;\pagestyle{empty}&#10;\begin{document}&#10;&#10;\boldmath&#10;\begin{equation*}&#10;i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80.98985"/>
  <p:tag name="LATEXADDIN" val="\documentclass{article}&#10;\usepackage{amsmath,amsfonts,amssymb,amsthm,epsfig,epstopdf,titling,url,array,color,soul,multicol}&#10;\pagestyle{empty}&#10;\begin{document}&#10;&#10;\boldmath&#10;\begin{equation*}&#10;n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73.2283"/>
  <p:tag name="LATEXADDIN" val="\documentclass{article}&#10;\usepackage{amsmath,amsfonts,amssymb,amsthm,epsfig,epstopdf,titling,url,array,color,soul,multicol}&#10;\pagestyle{empty}&#10;\begin{document}&#10;&#10;\boldmath&#10;\begin{equation*}&#10;P^n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9768"/>
  <p:tag name="ORIGINALWIDTH" val="1545.557"/>
  <p:tag name="LATEXADDIN" val="\documentclass{article}&#10;\usepackage{amsmath,amsfonts,amssymb,amsthm,epsfig,epstopdf,titling,url,array,color,soul,multicol}&#10;\pagestyle{empty}&#10;\begin{document}&#10;&#10;\boldmath&#10;\begin{equation*}&#10;p^{(n)}_{ij}&gt;0, \; \textbf{ for all }i,j \in S.&#10;\end{equation*}&#10;&#10;&#10;\end{document}"/>
  <p:tag name="IGUANATEXSIZE" val="24"/>
  <p:tag name="IGUANATEXCURSOR" val="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4.6644"/>
  <p:tag name="ORIGINALWIDTH" val="2010.499"/>
  <p:tag name="LATEXADDIN" val="\documentclass{article}&#10;\usepackage{amsmath,amsfonts,amssymb,amsthm,epsfig,epstopdf,titling,url,array,color,soul,multicol}&#10;\pagestyle{empty}&#10;\begin{document}&#10;&#10;\boldmath&#10;\begin{align*}&#10;  a_0&amp;=P(\textbf{absorption in }0 | X_0=0), \\&#10;  a_1&amp;=P(\textbf{absorption in }0 | X_0=1), \\&#10;  a_2&amp;=P(\textbf{absorption in }0 | X_0=2), \\&#10;  a_3&amp;=P(\textbf{absorption in }0 | X_0=3).&#10;\end{align*}&#10;&#10;&#10;\end{document}"/>
  <p:tag name="IGUANATEXSIZE" val="24"/>
  <p:tag name="IGUANATEXCURSOR" val="3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10.9861"/>
  <p:tag name="LATEXADDIN" val="\documentclass{article}&#10;\usepackage{amsmath,amsfonts,amssymb,amsthm,epsfig,epstopdf,titling,url,array,color,soul,multicol}&#10;\pagestyle{empty}&#10;\begin{document}&#10;&#10;\boldmath&#10;\begin{equation*}&#10;a_i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2013.498"/>
  <p:tag name="LATEXADDIN" val="\documentclass{article}&#10;\usepackage{amsmath,amsfonts,amssymb,amsthm,epsfig,epstopdf,titling,url,array,color,soul,multicol}&#10;\pagestyle{empty}&#10;\begin{document}&#10;&#10;\boldmath&#10;\begin{equation*}&#10;a_i =\sum_{k} a_k p_{ik}, \quad \textbf{ for }i=0,1,2,3&#10;\end{equation*}&#10;&#10;&#10;\end{document}"/>
  <p:tag name="IGUANATEXSIZE" val="24"/>
  <p:tag name="IGUANATEXCURSOR" val="2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8.8864"/>
  <p:tag name="ORIGINALWIDTH" val="1019.123"/>
  <p:tag name="LATEXADDIN" val="\documentclass{article}&#10;\usepackage{amsmath,amsfonts,amssymb,amsthm,epsfig,epstopdf,titling,url,array,color,soul,multicol}&#10;\pagestyle{empty}&#10;\begin{document}&#10;&#10;\boldmath&#10;\begin{align*}&#10;  a_0 &amp;=a_0, \\&#10;  a_1 &amp;=\frac{1}{3} a_0+ \frac{2}{3}a_2, \\&#10;  a_2 &amp;=\frac{1}{2} a_1+ \frac{1}{2}a_3, \\&#10;  a_3 &amp;=a_3.&#10;\end{align*}&#10;&#10;&#10;\end{document}"/>
  <p:tag name="IGUANATEXSIZE" val="23"/>
  <p:tag name="IGUANATEXCURSOR" val="3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340.4574"/>
  <p:tag name="LATEXADDIN" val="\documentclass{article}&#10;\usepackage{amsmath,amsfonts,amssymb,amsthm,epsfig,epstopdf,titling,url,array,color,soul,multicol}&#10;\pagestyle{empty}&#10;\begin{document}&#10;&#10;\boldmath&#10;\begin{equation*}&#10;\mu&gt;0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2373"/>
  <p:tag name="ORIGINALWIDTH" val="388.4514"/>
  <p:tag name="LATEXADDIN" val="\documentclass{article}&#10;\usepackage{amsmath,amsfonts,amssymb,amsthm,epsfig,epstopdf,titling,url,array,color,soul,multicol}&#10;\pagestyle{empty}&#10;\begin{document}&#10;&#10;\boldmath&#10;\begin{equation*}&#10;a_0=1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4874"/>
  <p:tag name="ORIGINALWIDTH" val="392.9509"/>
  <p:tag name="LATEXADDIN" val="\documentclass{article}&#10;\usepackage{amsmath,amsfonts,amssymb,amsthm,epsfig,epstopdf,titling,url,array,color,soul,multicol}&#10;\pagestyle{empty}&#10;\begin{document}&#10;&#10;\boldmath&#10;\begin{equation*}&#10;a_3=0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1454.068"/>
  <p:tag name="LATEXADDIN" val="\documentclass{article}&#10;\usepackage{amsmath,amsfonts,amssymb,amsthm,epsfig,epstopdf,titling,url,array,color,soul,multicol}&#10;\pagestyle{empty}&#10;\begin{document}&#10;&#10;\boldmath&#10;\begin{equation*}&#10;a_1 =\frac{1}{2}, \qquad \qquad&#10;  a_2 =\frac{1}{4}.&#10;\end{equation*}&#10;&#10;&#10;\end{document}"/>
  <p:tag name="IGUANATEXSIZE" val="24"/>
  <p:tag name="IGUANATEXCURSOR" val="2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915.26"/>
  <p:tag name="LATEXADDIN" val="\documentclass{article}&#10;\usepackage{amsmath,amsfonts,amssymb,amsthm,epsfig,epstopdf,titling,url,array,color,soul,multicol}&#10;\pagestyle{empty}&#10;\begin{document}&#10;&#10;\boldmath&#10;\begin{equation*}\color{blue}&#10;b_i = P(\textbf{absorption in }1|X_0=i) 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659.1675"/>
  <p:tag name="LATEXADDIN" val="\documentclass{article}&#10;\usepackage{amsmath,amsfonts,amssymb,amsthm,epsfig,epstopdf,titling,url,array,color,soul,multicol}&#10;\pagestyle{empty}&#10;\begin{document}&#10;&#10;\boldmath&#10;\begin{equation*}&#10;a_i+b_i=1&#10;\end{equation*}&#10;&#10;&#10;\end{document}"/>
  <p:tag name="IGUANATEXSIZE" val="24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2207.724"/>
  <p:tag name="LATEXADDIN" val="\documentclass{article}&#10;\usepackage{amsmath,amsfonts,amssymb,amsthm,epsfig,epstopdf,titling,url,array,color,soul,multicol}&#10;\pagestyle{empty}&#10;\begin{document}&#10;&#10;\boldmath&#10;\begin{equation*}&#10;b_0=0, \quad  b_1=\frac{1}{2}, \quad b_2= \frac{3}{4}, \quad b_3=1.&#10;\end{equation*}&#10;&#10;&#10;\end{document}"/>
  <p:tag name="IGUANATEXSIZE" val="24"/>
  <p:tag name="IGUANATEXCURSOR" val="2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1.24488"/>
  <p:tag name="LATEXADDIN" val="\documentclass{article}&#10;\usepackage{amsmath,amsfonts,amssymb,amsthm,epsfig,epstopdf,titling,url,array,color,soul,multicol}&#10;\pagestyle{empty}&#10;\begin{document}&#10;&#10;\boldmath&#10;\begin{equation*}&#10;i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260.592"/>
  <p:tag name="LATEXADDIN" val="\documentclass{article}&#10;\usepackage{amsmath,amsfonts,amssymb,amsthm,epsfig,epstopdf,titling,url,array,color,soul,multicol}&#10;\pagestyle{empty}&#10;\begin{document}&#10;&#10;\boldmath&#10;\begin{equation*}&#10;\{X_n, n=0,1,2,\cdots\}&#10;\end{equation*}&#10;&#10;&#10;\end{document}"/>
  <p:tag name="IGUANATEXSIZE" val="23"/>
  <p:tag name="IGUANATEXCURSOR" val="2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63.854"/>
  <p:tag name="LATEXADDIN" val="\documentclass{article}&#10;\usepackage{amsmath,amsfonts,amssymb,amsthm,epsfig,epstopdf,titling,url,array,color,soul,multicol}&#10;\pagestyle{empty}&#10;\begin{document}&#10;&#10;\boldmath&#10;\begin{equation*}&#10;S=\{0,1,2,\cdots, r\}&#10;\end{equation*}&#10;&#10;&#10;\end{document}"/>
  <p:tag name="IGUANATEXSIZE" val="23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73756"/>
  <p:tag name="ORIGINALWIDTH" val="383.2021"/>
  <p:tag name="LATEXADDIN" val="\documentclass{article}&#10;\usepackage{amsmath,amsfonts,amssymb,amsthm,epsfig,epstopdf,titling,url,array,color,soul,multicol}&#10;\pagestyle{empty}&#10;\begin{document}&#10;&#10;\boldmath&#10;\begin{equation*}&#10;A \subset S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35.6955"/>
  <p:tag name="LATEXADDIN" val="\documentclass{article}&#10;\usepackage{amsmath,amsfonts,amssymb,amsthm,epsfig,epstopdf,titling,url,array,color,soul,multicol}&#10;\pagestyle{empty}&#10;\begin{document}&#10;&#10;\boldmath&#10;\begin{equation*}&#10;\in [0,t).&#10;\end{equation*}&#10;&#10;&#10;\end{document}"/>
  <p:tag name="IGUANATEXSIZE" val="24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2294"/>
  <p:tag name="ORIGINALWIDTH" val="790.4012"/>
  <p:tag name="LATEXADDIN" val="\documentclass{article}&#10;\usepackage{amsmath,amsfonts,amssymb,amsthm,epsfig,epstopdf,titling,url,array,color,soul,multicol}&#10;\pagestyle{empty}&#10;\begin{document}&#10;&#10;\boldmath&#10;\begin{equation*}&#10;\lim_{n \rightarrow \infty} np=\mu.&#10;\end{equation*}&#10;&#10;&#10;\end{document}"/>
  <p:tag name="IGUANATEXSIZE" val="24"/>
  <p:tag name="IGUANATEXCURSOR" val="2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93.73827"/>
  <p:tag name="LATEXADDIN" val="\documentclass{article}&#10;\usepackage{amsmath,amsfonts,amssymb,amsthm,epsfig,epstopdf,titling,url,array,color,soul,multicol}&#10;\pagestyle{empty}&#10;\begin{document}&#10;&#10;\boldmath&#10;\begin{equation*}&#10;T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98.98764"/>
  <p:tag name="LATEXADDIN" val="\documentclass{article}&#10;\usepackage{amsmath,amsfonts,amssymb,amsthm,epsfig,epstopdf,titling,url,array,color,soul,multicol}&#10;\pagestyle{empty}&#10;\begin{document}&#10;&#10;\boldmath&#10;\begin{equation*}&#10;A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311.2111"/>
  <p:tag name="LATEXADDIN" val="\documentclass{article}&#10;\usepackage{amsmath,amsfonts,amssymb,amsthm,epsfig,epstopdf,titling,url,array,color,soul,multicol}&#10;\pagestyle{empty}&#10;\begin{document}&#10;&#10;\boldmath&#10;\begin{equation*}&#10;i \in S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64.867"/>
  <p:tag name="LATEXADDIN" val="\documentclass{article}&#10;\usepackage{amsmath,amsfonts,amssymb,amsthm,epsfig,epstopdf,titling,url,array,color,soul,multicol}&#10;\pagestyle{empty}&#10;\begin{document}&#10;&#10;\boldmath&#10;\begin{equation*}&#10;t_i=E[T |X_0=i].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362.9547"/>
  <p:tag name="LATEXADDIN" val="\documentclass{article}&#10;\usepackage{amsmath,amsfonts,amssymb,amsthm,epsfig,epstopdf,titling,url,array,color,soul,multicol}&#10;\pagestyle{empty}&#10;\begin{document}&#10;&#10;\boldmath&#10;\begin{equation*}&#10;t_j=0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47.2066"/>
  <p:tag name="LATEXADDIN" val="\documentclass{article}&#10;\usepackage{amsmath,amsfonts,amssymb,amsthm,epsfig,epstopdf,titling,url,array,color,soul,multicol}&#10;\pagestyle{empty}&#10;\begin{document}&#10;&#10;\boldmath&#10;\begin{equation*}&#10;j \in A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73756"/>
  <p:tag name="ORIGINALWIDTH" val="86.23921"/>
  <p:tag name="LATEXADDIN" val="\documentclass{article}&#10;\usepackage{amsmath,amsfonts,amssymb,amsthm,epsfig,epstopdf,titling,url,array,color,soul,multicol}&#10;\pagestyle{empty}&#10;\begin{document}&#10;&#10;\boldmath&#10;\begin{equation*}&#10;t_i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2126.734"/>
  <p:tag name="LATEXADDIN" val="\documentclass{article}&#10;\usepackage{amsmath,amsfonts,amssymb,amsthm,epsfig,epstopdf,titling,url,array,color,soul,multicol}&#10;\pagestyle{empty}&#10;\begin{document}&#10;&#10;\boldmath&#10;\begin{equation*}&#10;t_i =1+\sum_{k} t_k p_{ik}, \quad \textbf{ for }i\in S-A.&#10;\end{equation*}&#10;&#10;&#10;\end{document}"/>
  <p:tag name="IGUANATEXSIZE" val="24"/>
  <p:tag name="IGUANATEXCURSOR" val="2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73756"/>
  <p:tag name="ORIGINALWIDTH" val="164.9794"/>
  <p:tag name="LATEXADDIN" val="\documentclass{article}&#10;\usepackage{amsmath,amsfonts,amssymb,amsthm,epsfig,epstopdf,titling,url,array,color,soul,multicol}&#10;\pagestyle{empty}&#10;\begin{document}&#10;&#10;\boldmath&#10;\begin{equation*}&#10;t_i: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446.9441"/>
  <p:tag name="LATEXADDIN" val="\documentclass{article}&#10;\usepackage{amsmath,amsfonts,amssymb,amsthm,epsfig,epstopdf,titling,url,array,color,soul,multicol}&#10;\pagestyle{empty}&#10;\begin{document}&#10;&#10;\boldmath&#10;\begin{equation*}\color{blue}&#10;X_0=i.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6.9817"/>
  <p:tag name="LATEXADDIN" val="\documentclass{article}&#10;\usepackage{amsmath,amsfonts,amssymb,amsthm,epsfig,epstopdf,titling,url,array,color,soul,multicol}&#10;\pagestyle{empty}&#10;\begin{document}&#10;&#10;\boldmath&#10;\begin{equation*}&#10;Y_n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710.1613"/>
  <p:tag name="LATEXADDIN" val="\documentclass{article}&#10;\usepackage{amsmath,amsfonts,amssymb,amsthm,epsfig,epstopdf,titling,url,array,color,soul,multicol}&#10;\pagestyle{empty}&#10;\begin{document}&#10;&#10;\boldmath&#10;\begin{equation*}&#10;t_0=t_3=0,&#10;\end{equation*}&#10;&#10;&#10;\end{document}"/>
  <p:tag name="IGUANATEXSIZE" val="24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0.7162"/>
  <p:tag name="ORIGINALWIDTH" val="1838.77"/>
  <p:tag name="LATEXADDIN" val="\documentclass{article}&#10;\usepackage{amsmath,amsfonts,amssymb,amsthm,epsfig,epstopdf,titling,url,array,color,soul,multicol}&#10;\pagestyle{empty}&#10;\begin{document}&#10;&#10;\boldmath&#10;\begin{align*}&#10;  t_1 &amp;=1+\frac{1}{3} t_0+ \frac{2}{3}t_2&#10;  =1+\frac{2}{3}t_2.&#10;\end{align*}&#10;&#10;&#10;\end{document}"/>
  <p:tag name="IGUANATEXSIZE" val="24"/>
  <p:tag name="IGUANATEXCURSOR" val="2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1838.77"/>
  <p:tag name="LATEXADDIN" val="\documentclass{article}&#10;\usepackage{amsmath,amsfonts,amssymb,amsthm,epsfig,epstopdf,titling,url,array,color,soul,multicol}&#10;\pagestyle{empty}&#10;\begin{document}&#10;&#10;\boldmath&#10;\begin{align*}&#10;  t_2 &amp;=1+\frac{1}{2} t_1+ \frac{1}{2}t_3&#10;  =1+\frac{1}{2} t_1.&#10;\end{align*}&#10;&#10;&#10;\end{document}"/>
  <p:tag name="IGUANATEXSIZE" val="24"/>
  <p:tag name="IGUANATEXCURSOR" val="2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1028.871"/>
  <p:tag name="LATEXADDIN" val="\documentclass{article}&#10;\usepackage{amsmath,amsfonts,amssymb,amsthm,epsfig,epstopdf,titling,url,array,color,soul,multicol}&#10;\pagestyle{empty}&#10;\begin{document}&#10;&#10;\boldmath&#10;\begin{equation*}&#10;t_1 =\frac{5}{2},  \quad t_2=\frac{9}{4}.&#10;\end{equation*}&#10;&#10;&#10;\end{document}"/>
  <p:tag name="IGUANATEXSIZE" val="24"/>
  <p:tag name="IGUANATEXCURSOR" val="2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16.61"/>
  <p:tag name="LATEXADDIN" val="\documentclass{article}&#10;\usepackage{amsmath,amsfonts,amssymb,amsthm,epsfig,epstopdf,titling,url,array,color,soul,multicol}&#10;\pagestyle{empty}&#10;\begin{document}&#10;&#10;\boldmath&#10;\begin{equation*}&#10;r_l=E[R_l|X_0=l].&#10;\end{equation*}&#10;&#10;&#10;\end{document}"/>
  <p:tag name="IGUANATEXSIZE" val="24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214.4731"/>
  <p:tag name="LATEXADDIN" val="\documentclass{article}&#10;\usepackage{amsmath,amsfonts,amssymb,amsthm,epsfig,epstopdf,titling,url,array,color,soul,multicol}&#10;\pagestyle{empty}&#10;\begin{document}&#10;&#10;\boldmath&#10;\begin{equation*}&#10;R_l: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32.24598"/>
  <p:tag name="LATEXADDIN" val="\documentclass{article}&#10;\usepackage{amsmath,amsfonts,amssymb,amsthm,epsfig,epstopdf,titling,url,array,color,soul,multicol}&#10;\pagestyle{empty}&#10;\begin{document}&#10;&#10;\boldmath&#10;\begin{equation*}&#10;l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73756"/>
  <p:tag name="ORIGINALWIDTH" val="104.9868"/>
  <p:tag name="LATEXADDIN" val="\documentclass{article}&#10;\usepackage{amsmath,amsfonts,amssymb,amsthm,epsfig,epstopdf,titling,url,array,color,soul,multicol}&#10;\pagestyle{empty}&#10;\begin{document}&#10;&#10;\boldmath&#10;\begin{equation*}&#10;t_k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438.6952"/>
  <p:tag name="LATEXADDIN" val="\documentclass{article}&#10;\usepackage{amsmath,amsfonts,amssymb,amsthm,epsfig,epstopdf,titling,url,array,color,soul,multicol}&#10;\pagestyle{empty}&#10;\begin{document}&#10;&#10;\boldmath&#10;\begin{equation*}&#10;X_0=k&#10;\end{equation*}&#10;&#10;&#10;\end{document}"/>
  <p:tag name="IGUANATEXSIZE" val="23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4874"/>
  <p:tag name="ORIGINALWIDTH" val="368.2039"/>
  <p:tag name="LATEXADDIN" val="\documentclass{article}&#10;\usepackage{amsmath,amsfonts,amssymb,amsthm,epsfig,epstopdf,titling,url,array,color,soul,multicol}&#10;\pagestyle{empty}&#10;\begin{document}&#10;&#10;\boldmath&#10;\begin{equation*}&#10;t_1=0&#10;\end{equation*}&#10;&#10;&#10;\end{document}"/>
  <p:tag name="IGUANATEXSIZE" val="23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07.9115"/>
  <p:tag name="LATEXADDIN" val="\documentclass{article}&#10;\usepackage{amsmath,amsfonts,amssymb,amsthm,epsfig,epstopdf,titling,url,array,color,soul,multicol}&#10;\pagestyle{empty}&#10;\begin{document}&#10;&#10;\boldmath&#10;\begin{equation*}&#10;Poisson(\mu)&#10;\end{equation*}&#10;&#10;&#10;\end{document}"/>
  <p:tag name="IGUANATEXSIZE" val="24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10.9861"/>
  <p:tag name="LATEXADDIN" val="\documentclass{article}&#10;\usepackage{amsmath,amsfonts,amssymb,amsthm,epsfig,epstopdf,titling,url,array,color,soul,multicol}&#10;\pagestyle{empty}&#10;\begin{document}&#10;&#10;\boldmath&#10;\begin{equation*}&#10;r_1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99.73756"/>
  <p:tag name="LATEXADDIN" val="\documentclass{article}&#10;\usepackage{amsmath,amsfonts,amssymb,amsthm,epsfig,epstopdf,titling,url,array,color,soul,multicol}&#10;\pagestyle{empty}&#10;\begin{document}&#10;&#10;\boldmath&#10;\begin{equation*}&#10;t_2&#10;\end{equation*}&#10;&#10;&#10;\end{document}"/>
  <p:tag name="IGUANATEXSIZE" val="24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73756"/>
  <p:tag name="ORIGINALWIDTH" val="100.4874"/>
  <p:tag name="LATEXADDIN" val="\documentclass{article}&#10;\usepackage{amsmath,amsfonts,amssymb,amsthm,epsfig,epstopdf,titling,url,array,color,soul,multicol}&#10;\pagestyle{empty}&#10;\begin{document}&#10;&#10;\boldmath&#10;\begin{equation*}&#10;t_3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10.9861"/>
  <p:tag name="LATEXADDIN" val="\documentclass{article}&#10;\usepackage{amsmath,amsfonts,amssymb,amsthm,epsfig,epstopdf,titling,url,array,color,soul,multicol}&#10;\pagestyle{empty}&#10;\begin{document}&#10;&#10;\boldmath&#10;\begin{equation*}&#10;r_1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260.592"/>
  <p:tag name="LATEXADDIN" val="\documentclass{article}&#10;\usepackage{amsmath,amsfonts,amssymb,amsthm,epsfig,epstopdf,titling,url,array,color,soul,multicol}&#10;\pagestyle{empty}&#10;\begin{document}&#10;&#10;\boldmath&#10;\begin{equation*}&#10;\{X_n, n=0,1,2,\cdots\}&#10;\end{equation*}&#10;&#10;&#10;\end{document}"/>
  <p:tag name="IGUANATEXSIZE" val="23"/>
  <p:tag name="IGUANATEXCURSOR" val="2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63.854"/>
  <p:tag name="LATEXADDIN" val="\documentclass{article}&#10;\usepackage{amsmath,amsfonts,amssymb,amsthm,epsfig,epstopdf,titling,url,array,color,soul,multicol}&#10;\pagestyle{empty}&#10;\begin{document}&#10;&#10;\boldmath&#10;\begin{equation*}&#10;S=\{0,1,2,\cdots, r\}&#10;\end{equation*}&#10;&#10;&#10;\end{document}"/>
  <p:tag name="IGUANATEXSIZE" val="23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305.2118"/>
  <p:tag name="LATEXADDIN" val="\documentclass{article}&#10;\usepackage{amsmath,amsfonts,amssymb,amsthm,epsfig,epstopdf,titling,url,array,color,soul,multicol}&#10;\pagestyle{empty}&#10;\begin{document}&#10;&#10;\boldmath&#10;\begin{equation*}&#10;l \in S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90.73866"/>
  <p:tag name="LATEXADDIN" val="\documentclass{article}&#10;\usepackage{amsmath,amsfonts,amssymb,amsthm,epsfig,epstopdf,titling,url,array,color,soul,multicol}&#10;\pagestyle{empty}&#10;\begin{document}&#10;&#10;\boldmath&#10;\begin{equation*}&#10;r_l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32.24598"/>
  <p:tag name="LATEXADDIN" val="\documentclass{article}&#10;\usepackage{amsmath,amsfonts,amssymb,amsthm,epsfig,epstopdf,titling,url,array,color,soul,multicol}&#10;\pagestyle{empty}&#10;\begin{document}&#10;&#10;\boldmath&#10;\begin{equation*}&#10;l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1071.616"/>
  <p:tag name="LATEXADDIN" val="\documentclass{article}&#10;\usepackage{amsmath,amsfonts,amssymb,amsthm,epsfig,epstopdf,titling,url,array,color,soul,multicol}&#10;\pagestyle{empty}&#10;\begin{document}&#10;&#10;\boldmath&#10;\begin{equation*}&#10; r_l =1+\sum_{k} t_k p_{lk},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.49158"/>
  <p:tag name="ORIGINALWIDTH" val="443.1946"/>
  <p:tag name="LATEXADDIN" val="\documentclass{article}&#10;\usepackage{amsmath,amsfonts,amssymb,amsthm,epsfig,epstopdf,titling,url,array,color,soul,multicol}&#10;\pagestyle{empty}&#10;\begin{document}&#10;&#10;\boldmath&#10;\begin{equation*}&#10;n \rightarrow \infty&#10;\end{equation*}&#10;&#10;&#10;\end{document}"/>
  <p:tag name="IGUANATEXSIZE" val="24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73756"/>
  <p:tag name="ORIGINALWIDTH" val="104.9868"/>
  <p:tag name="LATEXADDIN" val="\documentclass{article}&#10;\usepackage{amsmath,amsfonts,amssymb,amsthm,epsfig,epstopdf,titling,url,array,color,soul,multicol}&#10;\pagestyle{empty}&#10;\begin{document}&#10;&#10;\boldmath&#10;\begin{equation*}&#10;t_k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32.24598"/>
  <p:tag name="LATEXADDIN" val="\documentclass{article}&#10;\usepackage{amsmath,amsfonts,amssymb,amsthm,epsfig,epstopdf,titling,url,array,color,soul,multicol}&#10;\pagestyle{empty}&#10;\begin{document}&#10;&#10;\boldmath&#10;\begin{equation*}&#10;l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438.6952"/>
  <p:tag name="LATEXADDIN" val="\documentclass{article}&#10;\usepackage{amsmath,amsfonts,amssymb,amsthm,epsfig,epstopdf,titling,url,array,color,soul,multicol}&#10;\pagestyle{empty}&#10;\begin{document}&#10;&#10;\boldmath&#10;\begin{equation*}&#10;X_0=k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3.9408"/>
  <p:tag name="ORIGINALWIDTH" val="1858.268"/>
  <p:tag name="LATEXADDIN" val="\documentclass{article}&#10;\usepackage{amsmath,amsfonts,amssymb,amsthm,epsfig,epstopdf,titling,url,array,color,soul,multicol}&#10;\pagestyle{empty}&#10;\begin{document}&#10;&#10;\boldmath&#10;\begin{align*}&#10;  t_l&amp;=0,\\&#10;  t_k&amp;=1+\sum_{j} t_j p_{kj}, \quad \textbf{ for } k\neq l.&#10;\end{align*}&#10;&#10;&#10;\end{document}"/>
  <p:tag name="IGUANATEXSIZE" val="24"/>
  <p:tag name="IGUANATEXCURSOR" val="2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1.24488"/>
  <p:tag name="LATEXADDIN" val="\documentclass{article}&#10;\usepackage{amsmath,amsfonts,amssymb,amsthm,epsfig,epstopdf,titling,url,array,color,soul,multicol}&#10;\pagestyle{empty}&#10;\begin{document}&#10;&#10;\boldmath&#10;\begin{equation*}&#10;i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.49158"/>
  <p:tag name="ORIGINALWIDTH" val="443.1946"/>
  <p:tag name="LATEXADDIN" val="\documentclass{article}&#10;\usepackage{amsmath,amsfonts,amssymb,amsthm,epsfig,epstopdf,titling,url,array,color,soul,multicol}&#10;\pagestyle{empty}&#10;\begin{document}&#10;&#10;\boldmath&#10;\begin{equation*}&#10;n\rightarrow \infty&#10;\end{equation*}&#10;&#10;&#10;\end{document}"/>
  <p:tag name="IGUANATEXSIZE" val="24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9798"/>
  <p:tag name="ORIGINALWIDTH" val="2421.447"/>
  <p:tag name="LATEXADDIN" val="\documentclass{article}&#10;\usepackage{amsmath,amsfonts,amssymb,amsthm,epsfig,epstopdf,titling,url,array,color,soul,multicol}&#10;\pagestyle{empty}&#10;\begin{document}&#10;&#10;\boldmath&#10;\begin{equation*}&#10;\pi^{(n)} = \begin{bmatrix}&#10;       P(X_n=0) &amp;   P(X_n=1) &amp; \cdots  &amp;&#10;\end{bmatrix}&#10;\end{equation*}&#10;&#10;&#10;\end{document}"/>
  <p:tag name="IGUANATEXSIZE" val="24"/>
  <p:tag name="IGUANATEXCURSOR" val="2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69.74126"/>
  <p:tag name="LATEXADDIN" val="\documentclass{article}&#10;\usepackage{amsmath,amsfonts,amssymb,amsthm,epsfig,epstopdf,titling,url,array,color,soul,multicol}&#10;\pagestyle{empty}&#10;\begin{document}&#10;&#10;\boldmath&#10;\begin{equation*}&#10;a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56.99291"/>
  <p:tag name="LATEXADDIN" val="\documentclass{article}&#10;\usepackage{amsmath,amsfonts,amssymb,amsthm,epsfig,epstopdf,titling,url,array,color,soul,multicol}&#10;\pagestyle{empty}&#10;\begin{document}&#10;&#10;\boldmath&#10;\begin{equation*}&#10;b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54.2182"/>
  <p:tag name="LATEXADDIN" val="\documentclass{article}&#10;\usepackage{amsmath,amsfonts,amssymb,amsthm,epsfig,epstopdf,titling,url,array,color,soul,multicol}&#10;\pagestyle{empty}&#10;\begin{document}&#10;&#10;\boldmath&#10;\begin{equation*}&#10;[0,1]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905.1368"/>
  <p:tag name="LATEXADDIN" val="\documentclass{article}&#10;\usepackage{amsmath,amsfonts,amssymb,amsthm,epsfig,epstopdf,titling,url,array,color,soul,multicol}&#10;\pagestyle{empty}&#10;\begin{document}&#10;&#10;\boldmath&#10;\begin{equation*}&#10;k \in \{0,1,2,...\}&#10;\end{equation*}&#10;&#10;&#10;\end{document}"/>
  <p:tag name="IGUANATEXSIZE" val="24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831.6461"/>
  <p:tag name="LATEXADDIN" val="\documentclass{article}&#10;\usepackage{amsmath,amsfonts,amssymb,amsthm,epsfig,epstopdf,titling,url,array,color,soul,multicol}&#10;\pagestyle{empty}&#10;\begin{document}&#10;&#10;\boldmath&#10;\begin{equation*}&#10;0 &lt; a+b &lt; 2&#10;\end{equation*}&#10;&#10;&#10;\end{document}"/>
  <p:tag name="IGUANATEXSIZE" val="24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341.9572"/>
  <p:tag name="LATEXADDIN" val="\documentclass{article}&#10;\usepackage{amsmath,amsfonts,amssymb,amsthm,epsfig,epstopdf,titling,url,array,color,soul,multicol}&#10;\pagestyle{empty}&#10;\begin{document}&#10;&#10;\boldmath&#10;\begin{equation*}&#10;n=0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82.48969"/>
  <p:tag name="LATEXADDIN" val="\documentclass{article}&#10;\usepackage{amsmath,amsfonts,amssymb,amsthm,epsfig,epstopdf,titling,url,array,color,soul,multicol}&#10;\pagestyle{empty}&#10;\begin{document}&#10;&#10;\boldmath&#10;\begin{equation*}&#10;\alpha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257.593"/>
  <p:tag name="LATEXADDIN" val="\documentclass{article}&#10;\usepackage{amsmath,amsfonts,amssymb,amsthm,epsfig,epstopdf,titling,url,array,color,soul,multicol}&#10;\pagestyle{empty}&#10;\begin{document}&#10;&#10;\boldmath&#10;\begin{equation*}&#10;  P = \begin{bmatrix}&#10;      1-a &amp; a \\[5pt]&#10;      b &amp; 1-b&#10;\end{bmatrix},&#10;\end{equation*}&#10;&#10;&#10;\end{document}"/>
  <p:tag name="IGUANATEXSIZE" val="22"/>
  <p:tag name="IGUANATEXCURSOR" val="2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16.4229"/>
  <p:tag name="LATEXADDIN" val="\documentclass{article}&#10;\usepackage{amsmath,amsfonts,amssymb,amsthm,epsfig,epstopdf,titling,url,array,color,soul,multicol}&#10;\pagestyle{empty}&#10;\begin{document}&#10;&#10;\boldmath&#10;\begin{equation*}&#10;S=\{0,1\}&#10;\end{equation*}&#10;&#10;&#10;\end{document}"/>
  <p:tag name="IGUANATEXSIZE" val="24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9798"/>
  <p:tag name="ORIGINALWIDTH" val="2893.888"/>
  <p:tag name="LATEXADDIN" val="\documentclass{article}&#10;\usepackage{amsmath,amsfonts,amssymb,amsthm,epsfig,epstopdf,titling,url,array,color,soul,multicol}&#10;\pagestyle{empty}&#10;\begin{document}&#10;&#10;\boldmath&#10;\begin{equation*}&#10;  \pi^{(0)} = \begin{bmatrix}&#10;       P(X_0=0) &amp;   P(X_0=1)&#10;\end{bmatrix} = \begin{bmatrix}&#10;       \alpha &amp;   1-\alpha&#10;\end{bmatrix},&#10;\end{equation*}&#10;&#10;&#10;\end{document}"/>
  <p:tag name="IGUANATEXSIZE" val="22"/>
  <p:tag name="IGUANATEXCURSOR" val="3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534.6832"/>
  <p:tag name="LATEXADDIN" val="\documentclass{article}&#10;\usepackage{amsmath,amsfonts,amssymb,amsthm,epsfig,epstopdf,titling,url,array,color,soul,multicol}&#10;\pagestyle{empty}&#10;\begin{document}&#10;&#10;\boldmath&#10;\begin{equation*}&#10;\alpha \in [0,1]&#10;\end{equation*}&#10;&#10;&#10;\end{document}"/>
  <p:tag name="IGUANATEXSIZE" val="24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832.396"/>
  <p:tag name="LATEXADDIN" val="\documentclass{article}&#10;\usepackage{amsmath,amsfonts,amssymb,amsthm,epsfig,epstopdf,titling,url,array,color,soul,multicol}&#10;\pagestyle{empty}&#10;\begin{document}&#10;&#10;\boldmath&#10;\begin{align*}&#10;  P^n=\frac{1}{a+b} \begin{bmatrix}&#10;      b &amp; a \\[5pt]&#10;      b &amp; a&#10;  \end{bmatrix}+\frac{(1-a-b)^n}{a+b} \begin{bmatrix}&#10;      a &amp; -a \\[5pt]&#10;      -b &amp; b&#10;  \end{bmatrix}.&#10;  \end{align*}&#10;&#10;&#10;\end{document}"/>
  <p:tag name="IGUANATEXSIZE" val="21"/>
  <p:tag name="IGUANATEXCURSOR" val="3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535.808"/>
  <p:tag name="LATEXADDIN" val="\documentclass{article}&#10;\usepackage{amsmath,amsfonts,amssymb,amsthm,epsfig,epstopdf,titling,url,array,color,soul,multicol}&#10;\pagestyle{empty}&#10;\begin{document}&#10;&#10;\boldmath&#10;\begin{align*}&#10;  \lim_{n \rightarrow \infty} P^n=\frac{1}{a+b} \begin{bmatrix}&#10;      b &amp; a \\[5pt]&#10;      b &amp; a&#10;  \end{bmatrix}.&#10;  \end{align*}&#10;&#10;&#10;\end{document}"/>
  <p:tag name="IGUANATEXSIZE" val="22"/>
  <p:tag name="IGUANATEXCURSOR" val="3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1522.31"/>
  <p:tag name="LATEXADDIN" val="\documentclass{article}&#10;\usepackage{amsmath,amsfonts,amssymb,amsthm,epsfig,epstopdf,titling,url,array,color,soul,multicol}&#10;\pagestyle{empty}&#10;\begin{document}&#10;&#10;\boldmath&#10;&#10;\begin{align*}&#10;  \lim_{n \rightarrow \infty} \pi^{(n)}=\begin{bmatrix}&#10;     \frac{b}{a+b}   &amp;  \frac{a}{a+b}&#10;  \end{bmatrix}.&#10;  \end{align*}&#10;&#10;&#10;&#10;\end{document}"/>
  <p:tag name="IGUANATEXSIZE" val="23"/>
  <p:tag name="IGUANATEXCURSOR" val="3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1375.328"/>
  <p:tag name="LATEXADDIN" val="\documentclass{article}&#10;\usepackage{amsmath,amsfonts,amssymb,amsthm,epsfig,epstopdf,titling,url,array,color,soul,multicol}&#10;\pagestyle{empty}&#10;\begin{document}&#10;&#10;\boldmath&#10;\begin{equation*}&#10;\lim_{n \rightarrow \infty} P_{Y_n}(k)=\frac{e^{-\mu} \mu^k}{k!}.&#10;\end{equation*}&#10;&#10;&#10;\end{document}"/>
  <p:tag name="IGUANATEXSIZE" val="24"/>
  <p:tag name="IGUANATEXCURSOR" val="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64.9794"/>
  <p:tag name="LATEXADDIN" val="\documentclass{article}&#10;\usepackage{amsmath,amsfonts,amssymb,amsthm,epsfig,epstopdf,titling,url,array,color,soul,multicol}&#10;\pagestyle{empty}&#10;\begin{document}&#10;&#10;\boldmath&#10;\begin{equation*}&#10;X_0&#10;\end{equation*}&#10;&#10;&#10;\end{document}"/>
  <p:tag name="IGUANATEXSIZE" val="24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80.98985"/>
  <p:tag name="LATEXADDIN" val="\documentclass{article}&#10;\usepackage{amsmath,amsfonts,amssymb,amsthm,epsfig,epstopdf,titling,url,array,color,soul,multicol}&#10;\pagestyle{empty}&#10;\begin{document}&#10;&#10;\boldmath&#10;\begin{equation*}&#10;n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9.1751"/>
  <p:tag name="ORIGINALWIDTH" val="2029.996"/>
  <p:tag name="LATEXADDIN" val="\documentclass{article}&#10;\usepackage{amsmath,amsfonts,amssymb,amsthm,epsfig,epstopdf,titling,url,array,color,soul,multicol}&#10;\pagestyle{empty}&#10;\begin{document}&#10;&#10;\boldmath&#10;\begin{align*}&#10;  &amp;\lim_{n \rightarrow \infty} P(X_n=0 |X_0=i)=\frac{b}{a+b},\\&#10;  &amp;\lim_{n \rightarrow \infty} P(X_n=1 |X_0=i)=\frac{a}{a+b}.&#10;\end{align*}&#10;&#10;&#10;\end{document}"/>
  <p:tag name="IGUANATEXSIZE" val="24"/>
  <p:tag name="IGUANATEXCURSOR" val="3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64.604"/>
  <p:tag name="LATEXADDIN" val="\documentclass{article}&#10;\usepackage{amsmath,amsfonts,amssymb,amsthm,epsfig,epstopdf,titling,url,array,color,soul,multicol}&#10;\pagestyle{empty}&#10;\begin{document}&#10;&#10;\boldmath&#10;\begin{equation*}&#10;\pi=[\pi_0, \pi_1, \pi_2, \cdots ]&#10;\end{equation*}&#10;&#10;&#10;\end{document}"/>
  <p:tag name="IGUANATEXSIZE" val="24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81.4773"/>
  <p:tag name="LATEXADDIN" val="\documentclass{article}&#10;\usepackage{amsmath,amsfonts,amssymb,amsthm,epsfig,epstopdf,titling,url,array,color,soul,multicol}&#10;\pagestyle{empty}&#10;\begin{document}&#10;&#10;\boldmath&#10;\begin{equation*}&#10;X_n&#10;\end{equation*}&#10;&#10;&#10;\end{document}"/>
  <p:tag name="IGUANATEXSIZE" val="23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.7285"/>
  <p:tag name="ORIGINALWIDTH" val="1773.528"/>
  <p:tag name="LATEXADDIN" val="\documentclass{article}&#10;\usepackage{amsmath,amsfonts,amssymb,amsthm,epsfig,epstopdf,titling,url,array,color,soul,multicol}&#10;\pagestyle{empty}&#10;\begin{document}&#10;&#10;\boldmath&#10;\begin{equation*}&#10;\pi_j=\lim_{n \rightarrow \infty} P(X_n=j |X_0=i)&#10;\end{equation*}&#10;&#10;&#10;\end{document}"/>
  <p:tag name="IGUANATEXSIZE" val="24"/>
  <p:tag name="IGUANATEXCURSOR" val="2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40.9449"/>
  <p:tag name="LATEXADDIN" val="\documentclass{article}&#10;\usepackage{amsmath,amsfonts,amssymb,amsthm,epsfig,epstopdf,titling,url,array,color,soul,multicol}&#10;\pagestyle{empty}&#10;\begin{document}&#10;&#10;\boldmath&#10;\begin{equation*}&#10;i, j \in S&#10;\end{equation*}&#10;&#10;&#10;\end{document}"/>
  <p:tag name="IGUANATEXSIZE" val="24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.4642"/>
  <p:tag name="ORIGINALWIDTH" val="657.6678"/>
  <p:tag name="LATEXADDIN" val="\documentclass{article}&#10;\usepackage{amsmath,amsfonts,amssymb,amsthm,epsfig,epstopdf,titling,url,array,color,soul,multicol}&#10;\pagestyle{empty}&#10;\begin{document}&#10;&#10;\boldmath&#10;\begin{equation*}&#10;\sum_{j \in S} \pi_j=1.&#10;\end{equation*}&#10;&#10;&#10;\end{document}"/>
  <p:tag name="IGUANATEXSIZE" val="24"/>
  <p:tag name="IGUANATEXCURSOR" val="2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865.3918"/>
  <p:tag name="LATEXADDIN" val="\documentclass{article}&#10;\usepackage{amsmath,amsfonts,amssymb,amsthm,epsfig,epstopdf,titling,url,array,color,soul,multicol}&#10;\pagestyle{empty}&#10;\begin{document}&#10;&#10;\boldmath&#10;\begin{equation*}&#10;\pi=\pi P \ \rightarrow \ \pi&#10;\end{equation*}&#10;&#10;&#10;\end{document}"/>
  <p:tag name="IGUANATEXSIZE" val="24"/>
  <p:tag name="IGUANATEXCURSOR" val="2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2074.99"/>
  <p:tag name="LATEXADDIN" val="\documentclass{article}&#10;\usepackage{amsmath,amsfonts,amssymb,amsthm,epsfig,epstopdf,titling,url,array,color,soul,multicol}&#10;\pagestyle{empty}&#10;\begin{document}&#10;&#10;\boldmath&#10;\begin{equation*}&#10;\pi^{(n+1)} = \pi^{(n)} P = \pi^{(n)}, \ \ \ \ n \rightarrow \infty&#10;\end{equation*}&#10;&#10;&#10;\end{document}"/>
  <p:tag name="IGUANATEXSIZE" val="24"/>
  <p:tag name="IGUANATEXCURSOR" val="2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9.2426"/>
  <p:tag name="LATEXADDIN" val="\documentclass{article}&#10;\usepackage{amsmath,amsfonts,amssymb,amsthm,epsfig,epstopdf,titling,url,array,color,soul,multicol}&#10;\pagestyle{empty}&#10;\begin{document}&#10;&#10;\boldmath&#10;\begin{equation*}&#10;\delta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88.601"/>
  <p:tag name="LATEXADDIN" val="\documentclass{article}&#10;\usepackage{amsmath,amsfonts,amssymb,amsthm,epsfig,epstopdf,titling,url,array,color,soul,multicol}&#10;\pagestyle{empty}&#10;\begin{document}&#10;&#10;\boldmath&#10;\begin{equation*}&#10;\{X_n, n=0,1,2,...\}&#10;\end{equation*}&#10;&#10;&#10;\end{document}"/>
  <p:tag name="IGUANATEXSIZE" val="24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538.058"/>
  <p:tag name="LATEXADDIN" val="\documentclass{article}&#10;\usepackage{amsmath,amsfonts,amssymb,amsthm,epsfig,epstopdf,titling,url,array,color,soul,multicol}&#10;\pagestyle{empty}&#10;\begin{document}&#10;&#10;\boldmath&#10;\begin{equation*}&#10;X_n \in S=\{0,1,2, \cdots, r\}&#10;\end{equation*}&#10;&#10;&#10;\end{document}"/>
  <p:tag name="IGUANATEXSIZE" val="24"/>
  <p:tag name="IGUANATEXCURSOR" val="2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8.4402"/>
  <p:tag name="ORIGINALWIDTH" val="636.6704"/>
  <p:tag name="LATEXADDIN" val="\documentclass{article}&#10;\usepackage{amsmath,amsfonts,amssymb,amsthm,epsfig,epstopdf,titling,url,array,color,soul,multicol}&#10;\pagestyle{empty}&#10;\begin{document}&#10;&#10;\boldmath&#10;\begin{align*}&#10;  &amp;\pi= \pi P,\\&#10;  &amp;\sum_{j \in S} \pi_j=1&#10;  \end{align*}&#10;&#10;&#10;\end{document}"/>
  <p:tag name="IGUANATEXSIZE" val="24"/>
  <p:tag name="IGUANATEXCURSOR" val="2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.7285"/>
  <p:tag name="ORIGINALWIDTH" val="1817.023"/>
  <p:tag name="LATEXADDIN" val="\documentclass{article}&#10;\usepackage{amsmath,amsfonts,amssymb,amsthm,epsfig,epstopdf,titling,url,array,color,soul,multicol}&#10;\pagestyle{empty}&#10;\begin{document}&#10;&#10;\boldmath&#10;\begin{equation*}&#10;\pi_j=\lim_{n \rightarrow \infty} P(X_n=j |X_0=i),&#10;\end{equation*}&#10;&#10;&#10;\end{document}"/>
  <p:tag name="IGUANATEXSIZE" val="24"/>
  <p:tag name="IGUANATEXCURSOR" val="2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40.9449"/>
  <p:tag name="LATEXADDIN" val="\documentclass{article}&#10;\usepackage{amsmath,amsfonts,amssymb,amsthm,epsfig,epstopdf,titling,url,array,color,soul,multicol}&#10;\pagestyle{empty}&#10;\begin{document}&#10;&#10;\boldmath&#10;\begin{equation*}&#10;i, j \in S&#10;\end{equation*}&#10;&#10;&#10;\end{document}"/>
  <p:tag name="IGUANATEXSIZE" val="24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.9617"/>
  <p:tag name="ORIGINALWIDTH" val="1454.818"/>
  <p:tag name="LATEXADDIN" val="\documentclass{article}&#10;\usepackage{amsmath,amsfonts,amssymb,amsthm,epsfig,epstopdf,titling,url,array,color,soul,multicol}&#10;\pagestyle{empty}&#10;\begin{document}&#10;&#10;\boldmath&#10;\begin{equation*}&#10;r_j=\frac{1}{\pi_j}, \quad \textbf{for all $j \in S$},&#10;\end{equation*}&#10;&#10;&#10;\end{document}"/>
  <p:tag name="IGUANATEXSIZE" val="24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104.9868"/>
  <p:tag name="LATEXADDIN" val="\documentclass{article}&#10;\usepackage{amsmath,amsfonts,amssymb,amsthm,epsfig,epstopdf,titling,url,array,color,soul,multicol}&#10;\pagestyle{empty}&#10;\begin{document}&#10;&#10;\boldmath&#10;\begin{equation*}&#10;r_j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8.49268"/>
  <p:tag name="LATEXADDIN" val="\documentclass{article}&#10;\usepackage{amsmath,amsfonts,amssymb,amsthm,epsfig,epstopdf,titling,url,array,color,soul,multicol}&#10;\pagestyle{empty}&#10;\begin{document}&#10;&#10;\boldmath&#10;\begin{equation*}&#10;j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1.24488"/>
  <p:tag name="LATEXADDIN" val="\documentclass{article}&#10;\usepackage{amsmath,amsfonts,amssymb,amsthm,epsfig,epstopdf,titling,url,array,color,soul,multicol}&#10;\pagestyle{empty}&#10;\begin{document}&#10;&#10;\boldmath&#10;\begin{equation*}&#10;i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412.4484"/>
  <p:tag name="LATEXADDIN" val="\documentclass{article}&#10;\usepackage{amsmath,amsfonts,amssymb,amsthm,epsfig,epstopdf,titling,url,array,color,soul,multicol}&#10;\pagestyle{empty}&#10;\begin{document}&#10;&#10;\boldmath&#10;\begin{equation*}&#10;X_0 = i&#10;\end{equation*}&#10;&#10;&#10;\end{document}"/>
  <p:tag name="IGUANATEXSIZE" val="24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87.664"/>
  <p:tag name="LATEXADDIN" val="\documentclass{article}&#10;\usepackage{amsmath,amsfonts,amssymb,amsthm,epsfig,epstopdf,titling,url,array,color,soul,multicol}&#10;\pagestyle{empty}&#10;\begin{document}&#10;&#10;\boldmath&#10;\begin{equation*}&#10;P(H) = \lambda \delta&#10;\end{equation*}&#10;&#10;&#10;\end{document}"/>
  <p:tag name="IGUANATEXSIZE" val="24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0.9824"/>
  <p:tag name="LATEXADDIN" val="\documentclass{article}&#10;\usepackage{amsmath,amsfonts,amssymb,amsthm,epsfig,epstopdf,titling,url,array,color,soul,multicol}&#10;\pagestyle{empty}&#10;\begin{document}&#10;&#10;\boldmath&#10;\begin{equation*}&#10;R_i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1.24488"/>
  <p:tag name="LATEXADDIN" val="\documentclass{article}&#10;\usepackage{amsmath,amsfonts,amssymb,amsthm,epsfig,epstopdf,titling,url,array,color,soul,multicol}&#10;\pagestyle{empty}&#10;\begin{document}&#10;&#10;\boldmath&#10;\begin{equation*}&#10;i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660.292"/>
  <p:tag name="LATEXADDIN" val="\documentclass{article}&#10;\usepackage{amsmath,amsfonts,amssymb,amsthm,epsfig,epstopdf,titling,url,array,color,soul,multicol}&#10;\pagestyle{empty}&#10;\begin{document}&#10;&#10;\boldmath&#10;\begin{equation*}&#10;R_i = \min \{n \geq 1: X_n=i \}.&#10;\end{equation*}&#10;&#10;&#10;\end{document}"/>
  <p:tag name="IGUANATEXSIZE" val="24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30.821"/>
  <p:tag name="LATEXADDIN" val="\documentclass{article}&#10;\usepackage{amsmath,amsfonts,amssymb,amsthm,epsfig,epstopdf,titling,url,array,color,soul,multicol}&#10;\pagestyle{empty}&#10;\begin{document}&#10;&#10;\boldmath&#10;\begin{equation*}&#10;r_i=E[R_i |X_0=i] &lt; \infty&#10;\end{equation*}&#10;&#10;&#10;\end{document}"/>
  <p:tag name="IGUANATEXSIZE" val="24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1.24488"/>
  <p:tag name="LATEXADDIN" val="\documentclass{article}&#10;\usepackage{amsmath,amsfonts,amssymb,amsthm,epsfig,epstopdf,titling,url,array,color,soul,multicol}&#10;\pagestyle{empty}&#10;\begin{document}&#10;&#10;\boldmath&#10;\begin{equation*}&#10;i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25.609"/>
  <p:tag name="LATEXADDIN" val="\documentclass{article}&#10;\usepackage{amsmath,amsfonts,amssymb,amsthm,epsfig,epstopdf,titling,url,array,color,soul,multicol}&#10;\pagestyle{empty}&#10;\begin{document}&#10;&#10;\boldmath&#10;\begin{equation*}&#10;E[R_i |X_0=i]=\infty&#10;\end{equation*}&#10;&#10;&#10;\end{document}"/>
  <p:tag name="IGUANATEXSIZE" val="24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1.24488"/>
  <p:tag name="LATEXADDIN" val="\documentclass{article}&#10;\usepackage{amsmath,amsfonts,amssymb,amsthm,epsfig,epstopdf,titling,url,array,color,soul,multicol}&#10;\pagestyle{empty}&#10;\begin{document}&#10;&#10;\boldmath&#10;\begin{equation*}&#10;i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88.601"/>
  <p:tag name="LATEXADDIN" val="\documentclass{article}&#10;\usepackage{amsmath,amsfonts,amssymb,amsthm,epsfig,epstopdf,titling,url,array,color,soul,multicol}&#10;\pagestyle{empty}&#10;\begin{document}&#10;&#10;\boldmath&#10;\begin{equation*}&#10;\{X_n, n=0,1,2,...\}&#10;\end{equation*}&#10;&#10;&#10;\end{document}"/>
  <p:tag name="IGUANATEXSIZE" val="24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80.577"/>
  <p:tag name="LATEXADDIN" val="\documentclass{article}&#10;\usepackage{amsmath,amsfonts,amssymb,amsthm,epsfig,epstopdf,titling,url,array,color,soul,multicol}&#10;\pagestyle{empty}&#10;\begin{document}&#10;&#10;\boldmath&#10;\begin{equation*}&#10;X_n \in S=\{0,1,2, \cdots\}&#10;\end{equation*}&#10;&#10;&#10;\end{document}"/>
  <p:tag name="IGUANATEXSIZE" val="24"/>
  <p:tag name="IGUANATEXCURSOR" val="2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.7285"/>
  <p:tag name="ORIGINALWIDTH" val="2448.444"/>
  <p:tag name="LATEXADDIN" val="\documentclass{article}&#10;\usepackage{amsmath,amsfonts,amssymb,amsthm,epsfig,epstopdf,titling,url,array,color,soul,multicol}&#10;\pagestyle{empty}&#10;\begin{document}&#10;&#10;\boldmath&#10;\begin{equation*}&#10;\lim_{n \rightarrow \infty} P(X_n=j |X_0=i)=0, \textbf{ for all }i,j.&#10;\end{equation*}&#10;&#10;&#10;\end{document}"/>
  <p:tag name="IGUANATEXSIZE" val="24"/>
  <p:tag name="IGUANATEXCURSOR" val="2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353.2058"/>
  <p:tag name="LATEXADDIN" val="\documentclass{article}&#10;\usepackage{amsmath,amsfonts,amssymb,amsthm,epsfig,epstopdf,titling,url,array,color,soul,multicol}&#10;\pagestyle{empty}&#10;\begin{document}&#10;&#10;\boldmath&#10;\begin{equation*}&#10;\delta \rightarrow 0&#10;\end{equation*}&#10;&#10;&#10;\end{document}"/>
  <p:tag name="IGUANATEXSIZE" val="24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.7285"/>
  <p:tag name="ORIGINALWIDTH" val="2448.444"/>
  <p:tag name="LATEXADDIN" val="\documentclass{article}&#10;\usepackage{amsmath,amsfonts,amssymb,amsthm,epsfig,epstopdf,titling,url,array,color,soul,multicol}&#10;\pagestyle{empty}&#10;\begin{document}&#10;&#10;\boldmath&#10;\begin{equation*}&#10;\lim_{n \rightarrow \infty} P(X_n=j |X_0=i)=0, \textbf{ for all }i,j.&#10;\end{equation*}&#10;&#10;&#10;\end{document}"/>
  <p:tag name="IGUANATEXSIZE" val="24"/>
  <p:tag name="IGUANATEXCURSOR" val="2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953.8808"/>
  <p:tag name="LATEXADDIN" val="\documentclass{article}&#10;\usepackage{amsmath,amsfonts,amssymb,amsthm,epsfig,epstopdf,titling,url,array,color,soul,multicol}&#10;\pagestyle{empty}&#10;\begin{document}&#10;&#10;\boldmath&#10;\begin{equation*}&#10;\pi=[\pi_0, \pi_1, \cdots ]&#10;\end{equation*}&#10;&#10;&#10;\end{document}"/>
  <p:tag name="IGUANATEXSIZE" val="23"/>
  <p:tag name="IGUANATEXCURSOR" val="2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.7285"/>
  <p:tag name="ORIGINALWIDTH" val="2079.49"/>
  <p:tag name="LATEXADDIN" val="\documentclass{article}&#10;\usepackage{amsmath,amsfonts,amssymb,amsthm,epsfig,epstopdf,titling,url,array,color,soul,multicol}&#10;\pagestyle{empty}&#10;\begin{document}&#10;&#10;\boldmath&#10;\begin{equation*}&#10;\pi_j=\lim_{n \rightarrow \infty} P(X_n=j |X_0=i)&gt;0,&#10;\end{equation*}&#10;&#10;&#10;\end{document}"/>
  <p:tag name="IGUANATEXSIZE" val="24"/>
  <p:tag name="IGUANATEXCURSOR" val="2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40.9449"/>
  <p:tag name="LATEXADDIN" val="\documentclass{article}&#10;\usepackage{amsmath,amsfonts,amssymb,amsthm,epsfig,epstopdf,titling,url,array,color,soul,multicol}&#10;\pagestyle{empty}&#10;\begin{document}&#10;&#10;\boldmath&#10;\begin{equation*}&#10;i, j \in S&#10;\end{equation*}&#10;&#10;&#10;\end{document}"/>
  <p:tag name="IGUANATEXSIZE" val="24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.9617"/>
  <p:tag name="ORIGINALWIDTH" val="1974.503"/>
  <p:tag name="LATEXADDIN" val="\documentclass{article}&#10;\usepackage{amsmath,amsfonts,amssymb,amsthm,epsfig,epstopdf,titling,url,array,color,soul,multicol}&#10;\pagestyle{empty}&#10;\begin{document}&#10;&#10;\boldmath&#10;\begin{equation*}&#10;r_j=\frac{1}{\pi_j}, \quad \textbf{for all $j=0,1,2, \cdots$},&#10;\end{equation*}&#10;&#10;&#10;\end{document}"/>
  <p:tag name="IGUANATEXSIZE" val="24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104.9868"/>
  <p:tag name="LATEXADDIN" val="\documentclass{article}&#10;\usepackage{amsmath,amsfonts,amssymb,amsthm,epsfig,epstopdf,titling,url,array,color,soul,multicol}&#10;\pagestyle{empty}&#10;\begin{document}&#10;&#10;\boldmath&#10;\begin{equation*}&#10;r_j&#10;\end{equation*}&#10;&#10;&#10;\end{document}"/>
  <p:tag name="IGUANATEXSIZE" val="24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8.49268"/>
  <p:tag name="LATEXADDIN" val="\documentclass{article}&#10;\usepackage{amsmath,amsfonts,amssymb,amsthm,epsfig,epstopdf,titling,url,array,color,soul,multicol}&#10;\pagestyle{empty}&#10;\begin{document}&#10;&#10;\boldmath&#10;\begin{equation*}&#10;j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1.4023"/>
  <p:tag name="ORIGINALWIDTH" val="2283.465"/>
  <p:tag name="LATEXADDIN" val="\documentclass{article}&#10;\usepackage{amsmath,amsfonts,amssymb,amsthm,epsfig,epstopdf,titling,url,array,color,soul,multicol}&#10;\pagestyle{empty}&#10;\begin{document}&#10;&#10;\boldmath&#10;\begin{align*}&#10;  &amp;\pi_j= \sum_{k=0}^{\infty} \pi_k P_{kj}, \quad \textbf{ for }j=0,1,2, \cdots,\\&#10;  &amp;\sum_{j=0}^{\infty} \pi_j=1.&#10;  \end{align*}&#10;&#10;&#10;\end{document}"/>
  <p:tag name="IGUANATEXSIZE" val="23"/>
  <p:tag name="IGUANATEXCURSOR" val="2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30.4087"/>
  <p:tag name="LATEXADDIN" val="\documentclass{article}&#10;\usepackage{amsmath,amsfonts,amssymb,amsthm,epsfig,epstopdf,titling,url,array,color,soul,multicol}&#10;\pagestyle{empty}&#10;\begin{document}&#10;&#10;\boldmath&#10;\begin{equation*}&#10;0 &lt; p &lt; 1/2&#10;\end{equation*}&#10;&#10;&#10;\end{document}"/>
  <p:tag name="IGUANATEXSIZE" val="22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260.592"/>
  <p:tag name="LATEXADDIN" val="\documentclass{article}&#10;\usepackage{amsmath,amsfonts,amssymb,amsthm,epsfig,epstopdf,titling,url,array,color,soul,multicol}&#10;\pagestyle{empty}&#10;\begin{document}&#10;&#10;\boldmath&#10;\begin{equation*}&#10;\{X_n, n=0,1,2,\cdots\}&#10;\end{equation*}&#10;&#10;&#10;\end{document}"/>
  <p:tag name="IGUANATEXSIZE" val="23"/>
  <p:tag name="IGUANATEXCURSOR" val="2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59.955"/>
  <p:tag name="LATEXADDIN" val="\documentclass{article}&#10;\usepackage{amsmath,amsfonts,amssymb,amsthm,epsfig,epstopdf,titling,url,array,color,soul,multicol}&#10;\pagestyle{empty}&#10;\begin{document}&#10;&#10;\boldmath&#10;\begin{equation*}&#10;N(t):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63.854"/>
  <p:tag name="LATEXADDIN" val="\documentclass{article}&#10;\usepackage{amsmath,amsfonts,amssymb,amsthm,epsfig,epstopdf,titling,url,array,color,soul,multicol}&#10;\pagestyle{empty}&#10;\begin{document}&#10;&#10;\boldmath&#10;\begin{equation*}&#10;S=\{0,1,2,\cdots, r\}&#10;\end{equation*}&#10;&#10;&#10;\end{document}"/>
  <p:tag name="IGUANATEXSIZE" val="23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305.2118"/>
  <p:tag name="LATEXADDIN" val="\documentclass{article}&#10;\usepackage{amsmath,amsfonts,amssymb,amsthm,epsfig,epstopdf,titling,url,array,color,soul,multicol}&#10;\pagestyle{empty}&#10;\begin{document}&#10;&#10;\boldmath&#10;\begin{equation*}&#10;l \in S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910.386"/>
  <p:tag name="LATEXADDIN" val="\documentclass{article}&#10;\usepackage{amsmath,amsfonts,amssymb,amsthm,epsfig,epstopdf,titling,url,array,color,soul,multicol}&#10;\pagestyle{empty}&#10;\begin{document}&#10;&#10;\boldmath&#10;\begin{equation*}&#10;a_i=P(\textbf{absorption in }l | X_0=i), \quad \textbf{ for all }i \in S.&#10;\end{equation*}&#10;&#10;&#10;\end{document}"/>
  <p:tag name="IGUANATEXSIZE" val="24"/>
  <p:tag name="IGUANATEXCURSOR" val="2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2373"/>
  <p:tag name="ORIGINALWIDTH" val="366.7042"/>
  <p:tag name="LATEXADDIN" val="\documentclass{article}&#10;\usepackage{amsmath,amsfonts,amssymb,amsthm,epsfig,epstopdf,titling,url,array,color,soul,multicol}&#10;\pagestyle{empty}&#10;\begin{document}&#10;&#10;\boldmath&#10;\begin{equation*}&#10;a_l = 1&#10;\end{equation*}&#10;&#10;&#10;\end{document}"/>
  <p:tag name="IGUANATEXSIZE" val="24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387.7015"/>
  <p:tag name="LATEXADDIN" val="\documentclass{article}&#10;\usepackage{amsmath,amsfonts,amssymb,amsthm,epsfig,epstopdf,titling,url,array,color,soul,multicol}&#10;\pagestyle{empty}&#10;\begin{document}&#10;&#10;\boldmath&#10;\begin{equation*}&#10;a_j = 0&#10;\end{equation*}&#10;&#10;&#10;\end{document}"/>
  <p:tag name="IGUANATEXSIZE" val="24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8.49268"/>
  <p:tag name="LATEXADDIN" val="\documentclass{article}&#10;\usepackage{amsmath,amsfonts,amssymb,amsthm,epsfig,epstopdf,titling,url,array,color,soul,multicol}&#10;\pagestyle{empty}&#10;\begin{document}&#10;&#10;\boldmath&#10;\begin{equation*}&#10;j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10.9861"/>
  <p:tag name="LATEXADDIN" val="\documentclass{article}&#10;\usepackage{amsmath,amsfonts,amssymb,amsthm,epsfig,epstopdf,titling,url,array,color,soul,multicol}&#10;\pagestyle{empty}&#10;\begin{document}&#10;&#10;\boldmath&#10;\begin{equation*}&#10;a_i&#10;\end{equation*}&#10;&#10;&#10;\end{document}"/>
  <p:tag name="IGUANATEXSIZE" val="24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1641.545"/>
  <p:tag name="LATEXADDIN" val="\documentclass{article}&#10;\usepackage{amsmath,amsfonts,amssymb,amsthm,epsfig,epstopdf,titling,url,array,color,soul,multicol}&#10;\pagestyle{empty}&#10;\begin{document}&#10;&#10;\boldmath&#10;\begin{equation*}&#10;a_i =\sum_{k} a_k p_{ik}, \quad \textbf{ for }i\in S.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96.6629"/>
  <p:tag name="LATEXADDIN" val="\documentclass{article}&#10;\usepackage{amsmath,amsfonts,amssymb,amsthm,epsfig,epstopdf,titling,url,array,color,soul,multicol}&#10;\pagestyle{empty}&#10;\begin{document}&#10;&#10;\boldmath&#10;\begin{equation*}&#10;R_1 = \{1, 2\}&#10;\end{equation*}&#10;&#10;&#10;\end{document}"/>
  <p:tag name="IGUANATEXSIZE" val="24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2.3959"/>
  <p:tag name="LATEXADDIN" val="\documentclass{article}&#10;\usepackage{amsmath,amsfonts,amssymb,amsthm,epsfig,epstopdf,titling,url,array,color,soul,multicol}&#10;\pagestyle{empty}&#10;\begin{document}&#10;&#10;\boldmath&#10;\begin{equation*}&#10;R_2 = \{5, 6, 7\}&#10;\end{equation*}&#10;&#10;&#10;\end{document}"/>
  <p:tag name="IGUANATEXSIZE" val="24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98985"/>
  <p:tag name="ORIGINALWIDTH" val="44.24449"/>
  <p:tag name="LATEXADDIN" val="\documentclass{article}&#10;\usepackage{amsmath,amsfonts,amssymb,amsthm,epsfig,epstopdf,titling,url,array,color,soul,multicol}&#10;\pagestyle{empty}&#10;\begin{document}&#10;&#10;\boldmath&#10;\begin{equation*}&#10;t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22.9846"/>
  <p:tag name="LATEXADDIN" val="\documentclass{article}&#10;\usepackage{amsmath,amsfonts,amssymb,amsthm,epsfig,epstopdf,titling,url,array,color,soul,multicol}&#10;\pagestyle{empty}&#10;\begin{document}&#10;&#10;\boldmath&#10;\begin{equation*}&#10;H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33.4458"/>
  <p:tag name="LATEXADDIN" val="\documentclass{article}&#10;\usepackage{amsmath,amsfonts,amssymb,amsthm,epsfig,epstopdf,titling,url,array,color,soul,multicol}&#10;\pagestyle{empty}&#10;\begin{document}&#10;&#10;\boldmath&#10;\begin{equation*}&#10;X_0 = 3&#10;\end{equation*}&#10;&#10;&#10;\end{document}"/>
  <p:tag name="IGUANATEXSIZE" val="24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2.2309"/>
  <p:tag name="LATEXADDIN" val="\documentclass{article}&#10;\usepackage{amsmath,amsfonts,amssymb,amsthm,epsfig,epstopdf,titling,url,array,color,soul,multicol}&#10;\pagestyle{empty}&#10;\begin{document}&#10;&#10;\boldmath&#10;\begin{equation*}&#10;R_1&#10;\end{equation*}&#10;&#10;&#10;\end{document}"/>
  <p:tag name="IGUANATEXSIZE" val="24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260.592"/>
  <p:tag name="LATEXADDIN" val="\documentclass{article}&#10;\usepackage{amsmath,amsfonts,amssymb,amsthm,epsfig,epstopdf,titling,url,array,color,soul,multicol}&#10;\pagestyle{empty}&#10;\begin{document}&#10;&#10;\boldmath&#10;\begin{equation*}&#10;\{X_n, n=0,1,2,\cdots\}&#10;\end{equation*}&#10;&#10;&#10;\end{document}"/>
  <p:tag name="IGUANATEXSIZE" val="23"/>
  <p:tag name="IGUANATEXCURSOR" val="2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63.854"/>
  <p:tag name="LATEXADDIN" val="\documentclass{article}&#10;\usepackage{amsmath,amsfonts,amssymb,amsthm,epsfig,epstopdf,titling,url,array,color,soul,multicol}&#10;\pagestyle{empty}&#10;\begin{document}&#10;&#10;\boldmath&#10;\begin{equation*}&#10;S=\{0,1,2,\cdots, r\}&#10;\end{equation*}&#10;&#10;&#10;\end{document}"/>
  <p:tag name="IGUANATEXSIZE" val="23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73756"/>
  <p:tag name="ORIGINALWIDTH" val="383.2021"/>
  <p:tag name="LATEXADDIN" val="\documentclass{article}&#10;\usepackage{amsmath,amsfonts,amssymb,amsthm,epsfig,epstopdf,titling,url,array,color,soul,multicol}&#10;\pagestyle{empty}&#10;\begin{document}&#10;&#10;\boldmath&#10;\begin{equation*}&#10;A \subset S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93.73827"/>
  <p:tag name="LATEXADDIN" val="\documentclass{article}&#10;\usepackage{amsmath,amsfonts,amssymb,amsthm,epsfig,epstopdf,titling,url,array,color,soul,multicol}&#10;\pagestyle{empty}&#10;\begin{document}&#10;&#10;\boldmath&#10;\begin{equation*}&#10;T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98.98764"/>
  <p:tag name="LATEXADDIN" val="\documentclass{article}&#10;\usepackage{amsmath,amsfonts,amssymb,amsthm,epsfig,epstopdf,titling,url,array,color,soul,multicol}&#10;\pagestyle{empty}&#10;\begin{document}&#10;&#10;\boldmath&#10;\begin{equation*}&#10;A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311.2111"/>
  <p:tag name="LATEXADDIN" val="\documentclass{article}&#10;\usepackage{amsmath,amsfonts,amssymb,amsthm,epsfig,epstopdf,titling,url,array,color,soul,multicol}&#10;\pagestyle{empty}&#10;\begin{document}&#10;&#10;\boldmath&#10;\begin{equation*}&#10;i \in S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64.867"/>
  <p:tag name="LATEXADDIN" val="\documentclass{article}&#10;\usepackage{amsmath,amsfonts,amssymb,amsthm,epsfig,epstopdf,titling,url,array,color,soul,multicol}&#10;\pagestyle{empty}&#10;\begin{document}&#10;&#10;\boldmath&#10;\begin{equation*}&#10;t_i=E[T |X_0=i].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362.9547"/>
  <p:tag name="LATEXADDIN" val="\documentclass{article}&#10;\usepackage{amsmath,amsfonts,amssymb,amsthm,epsfig,epstopdf,titling,url,array,color,soul,multicol}&#10;\pagestyle{empty}&#10;\begin{document}&#10;&#10;\boldmath&#10;\begin{equation*}&#10;t_j=0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98985"/>
  <p:tag name="ORIGINALWIDTH" val="44.24449"/>
  <p:tag name="LATEXADDIN" val="\documentclass{article}&#10;\usepackage{amsmath,amsfonts,amssymb,amsthm,epsfig,epstopdf,titling,url,array,color,soul,multicol}&#10;\pagestyle{empty}&#10;\begin{document}&#10;&#10;\boldmath&#10;\begin{equation*}&#10;t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347.2066"/>
  <p:tag name="LATEXADDIN" val="\documentclass{article}&#10;\usepackage{amsmath,amsfonts,amssymb,amsthm,epsfig,epstopdf,titling,url,array,color,soul,multicol}&#10;\pagestyle{empty}&#10;\begin{document}&#10;&#10;\boldmath&#10;\begin{equation*}&#10;j \in A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73756"/>
  <p:tag name="ORIGINALWIDTH" val="86.23921"/>
  <p:tag name="LATEXADDIN" val="\documentclass{article}&#10;\usepackage{amsmath,amsfonts,amssymb,amsthm,epsfig,epstopdf,titling,url,array,color,soul,multicol}&#10;\pagestyle{empty}&#10;\begin{document}&#10;&#10;\boldmath&#10;\begin{equation*}&#10;t_i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2126.734"/>
  <p:tag name="LATEXADDIN" val="\documentclass{article}&#10;\usepackage{amsmath,amsfonts,amssymb,amsthm,epsfig,epstopdf,titling,url,array,color,soul,multicol}&#10;\pagestyle{empty}&#10;\begin{document}&#10;&#10;\boldmath&#10;\begin{equation*}&#10;t_i =1+\sum_{k} t_k p_{ik}, \quad \textbf{ for }i\in S-A.&#10;\end{equation*}&#10;&#10;&#10;\end{document}"/>
  <p:tag name="IGUANATEXSIZE" val="24"/>
  <p:tag name="IGUANATEXCURSOR" val="2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33.4458"/>
  <p:tag name="LATEXADDIN" val="\documentclass{article}&#10;\usepackage{amsmath,amsfonts,amssymb,amsthm,epsfig,epstopdf,titling,url,array,color,soul,multicol}&#10;\pagestyle{empty}&#10;\begin{document}&#10;&#10;\boldmath&#10;\begin{equation*}&#10;X_0 = 3&#10;\end{equation*}&#10;&#10;&#10;\end{document}"/>
  <p:tag name="IGUANATEXSIZE" val="24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2.2309"/>
  <p:tag name="LATEXADDIN" val="\documentclass{article}&#10;\usepackage{amsmath,amsfonts,amssymb,amsthm,epsfig,epstopdf,titling,url,array,color,soul,multicol}&#10;\pagestyle{empty}&#10;\begin{document}&#10;&#10;\boldmath&#10;\begin{equation*}&#10;R_1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54.4807"/>
  <p:tag name="LATEXADDIN" val="\documentclass{article}&#10;\usepackage{amsmath,amsfonts,amssymb,amsthm,epsfig,epstopdf,titling,url,array,color,soul,multicol}&#10;\pagestyle{empty}&#10;\begin{document}&#10;&#10;\boldmath&#10;\begin{equation*}&#10;R_2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93.73827"/>
  <p:tag name="LATEXADDIN" val="\documentclass{article}&#10;\usepackage{amsmath,amsfonts,amssymb,amsthm,epsfig,epstopdf,titling,url,array,color,soul,multicol}&#10;\pagestyle{empty}&#10;\begin{document}&#10;&#10;\boldmath&#10;\begin{equation*}&#10;T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2.2309"/>
  <p:tag name="LATEXADDIN" val="\documentclass{article}&#10;\usepackage{amsmath,amsfonts,amssymb,amsthm,epsfig,epstopdf,titling,url,array,color,soul,multicol}&#10;\pagestyle{empty}&#10;\begin{document}&#10;&#10;\boldmath&#10;\begin{equation*}&#10;R_1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54.4807"/>
  <p:tag name="LATEXADDIN" val="\documentclass{article}&#10;\usepackage{amsmath,amsfonts,amssymb,amsthm,epsfig,epstopdf,titling,url,array,color,soul,multicol}&#10;\pagestyle{empty}&#10;\begin{document}&#10;&#10;\boldmath&#10;\begin{equation*}&#10;R_2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93.4008"/>
  <p:tag name="LATEXADDIN" val="\documentclass{article}&#10;\usepackage{amsmath,amsfonts,amssymb,amsthm,epsfig,epstopdf,titling,url,array,color,soul,multicol}&#10;\pagestyle{empty}&#10;\begin{document}&#10;&#10;\boldmath&#10;\begin{equation*}&#10;E[T|X_0 = 3].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953.1309"/>
  <p:tag name="LATEXADDIN" val="\documentclass{article}&#10;\usepackage{amsmath,amsfonts,amssymb,amsthm,epsfig,epstopdf,titling,url,array,color,soul,multicol}&#10;\pagestyle{empty}&#10;\begin{document}&#10;&#10;\boldmath&#10;\begin{equation*}&#10;P(H)=p=\lambda \delta&#10;\end{equation*}&#10;&#10;&#10;\end{document}"/>
  <p:tag name="IGUANATEXSIZE" val="24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260.592"/>
  <p:tag name="LATEXADDIN" val="\documentclass{article}&#10;\usepackage{amsmath,amsfonts,amssymb,amsthm,epsfig,epstopdf,titling,url,array,color,soul,multicol}&#10;\pagestyle{empty}&#10;\begin{document}&#10;&#10;\boldmath&#10;\begin{equation*}&#10;\{X_n, n=0,1,2,\cdots\}&#10;\end{equation*}&#10;&#10;&#10;\end{document}"/>
  <p:tag name="IGUANATEXSIZE" val="23"/>
  <p:tag name="IGUANATEXCURSOR" val="2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63.854"/>
  <p:tag name="LATEXADDIN" val="\documentclass{article}&#10;\usepackage{amsmath,amsfonts,amssymb,amsthm,epsfig,epstopdf,titling,url,array,color,soul,multicol}&#10;\pagestyle{empty}&#10;\begin{document}&#10;&#10;\boldmath&#10;\begin{equation*}&#10;S=\{0,1,2,\cdots, r\}&#10;\end{equation*}&#10;&#10;&#10;\end{document}"/>
  <p:tag name="IGUANATEXSIZE" val="23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305.2118"/>
  <p:tag name="LATEXADDIN" val="\documentclass{article}&#10;\usepackage{amsmath,amsfonts,amssymb,amsthm,epsfig,epstopdf,titling,url,array,color,soul,multicol}&#10;\pagestyle{empty}&#10;\begin{document}&#10;&#10;\boldmath&#10;\begin{equation*}&#10;l \in S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90.73866"/>
  <p:tag name="LATEXADDIN" val="\documentclass{article}&#10;\usepackage{amsmath,amsfonts,amssymb,amsthm,epsfig,epstopdf,titling,url,array,color,soul,multicol}&#10;\pagestyle{empty}&#10;\begin{document}&#10;&#10;\boldmath&#10;\begin{equation*}&#10;r_l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32.24598"/>
  <p:tag name="LATEXADDIN" val="\documentclass{article}&#10;\usepackage{amsmath,amsfonts,amssymb,amsthm,epsfig,epstopdf,titling,url,array,color,soul,multicol}&#10;\pagestyle{empty}&#10;\begin{document}&#10;&#10;\boldmath&#10;\begin{equation*}&#10;l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1071.616"/>
  <p:tag name="LATEXADDIN" val="\documentclass{article}&#10;\usepackage{amsmath,amsfonts,amssymb,amsthm,epsfig,epstopdf,titling,url,array,color,soul,multicol}&#10;\pagestyle{empty}&#10;\begin{document}&#10;&#10;\boldmath&#10;\begin{equation*}&#10; r_l =1+\sum_{k} t_k p_{lk},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73756"/>
  <p:tag name="ORIGINALWIDTH" val="104.9868"/>
  <p:tag name="LATEXADDIN" val="\documentclass{article}&#10;\usepackage{amsmath,amsfonts,amssymb,amsthm,epsfig,epstopdf,titling,url,array,color,soul,multicol}&#10;\pagestyle{empty}&#10;\begin{document}&#10;&#10;\boldmath&#10;\begin{equation*}&#10;t_k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32.24598"/>
  <p:tag name="LATEXADDIN" val="\documentclass{article}&#10;\usepackage{amsmath,amsfonts,amssymb,amsthm,epsfig,epstopdf,titling,url,array,color,soul,multicol}&#10;\pagestyle{empty}&#10;\begin{document}&#10;&#10;\boldmath&#10;\begin{equation*}&#10;l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438.6952"/>
  <p:tag name="LATEXADDIN" val="\documentclass{article}&#10;\usepackage{amsmath,amsfonts,amssymb,amsthm,epsfig,epstopdf,titling,url,array,color,soul,multicol}&#10;\pagestyle{empty}&#10;\begin{document}&#10;&#10;\boldmath&#10;\begin{equation*}&#10;X_0=k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3.9408"/>
  <p:tag name="ORIGINALWIDTH" val="1858.268"/>
  <p:tag name="LATEXADDIN" val="\documentclass{article}&#10;\usepackage{amsmath,amsfonts,amssymb,amsthm,epsfig,epstopdf,titling,url,array,color,soul,multicol}&#10;\pagestyle{empty}&#10;\begin{document}&#10;&#10;\boldmath&#10;\begin{align*}&#10;  t_l&amp;=0,\\&#10;  t_k&amp;=1+\sum_{j} t_j p_{kj}, \quad \textbf{ for } k\neq l.&#10;\end{align*}&#10;&#10;&#10;\end{document}"/>
  <p:tag name="IGUANATEXSIZE" val="24"/>
  <p:tag name="IGUANATEXCURSOR" val="2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59.955"/>
  <p:tag name="LATEXADDIN" val="\documentclass{article}&#10;\usepackage{amsmath,amsfonts,amssymb,amsthm,epsfig,epstopdf,titling,url,array,color,soul,multicol}&#10;\pagestyle{empty}&#10;\begin{document}&#10;&#10;\boldmath&#10;\begin{equation*}&#10;N(t):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28.9464"/>
  <p:tag name="LATEXADDIN" val="\documentclass{article}&#10;\usepackage{amsmath,amsfonts,amssymb,amsthm,epsfig,epstopdf,titling,url,array,color,soul,multicol}&#10;\pagestyle{empty}&#10;\begin{document}&#10;&#10;\boldmath&#10;\begin{equation*}&#10;X_0 = 1&#10;\end{equation*}&#10;&#10;&#10;\end{document}"/>
  <p:tag name="IGUANATEXSIZE" val="24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04.9868"/>
  <p:tag name="LATEXADDIN" val="\documentclass{article}&#10;\usepackage{amsmath,amsfonts,amssymb,amsthm,epsfig,epstopdf,titling,url,array,color,soul,multicol}&#10;\pagestyle{empty}&#10;\begin{document}&#10;&#10;\boldmath&#10;\begin{equation*}&#10;R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634.796"/>
  <p:tag name="LATEXADDIN" val="\documentclass{article}&#10;\usepackage{amsmath,amsfonts,amssymb,amsthm,epsfig,epstopdf,titling,url,array,color,soul,multicol}&#10;\pagestyle{empty}&#10;\begin{document}&#10;&#10;\boldmath&#10;\begin{equation*}&#10;R = \min \{n \geq 1: X_n=1 \}.&#10;\end{equation*}&#10;&#10;&#10;\end{document}"/>
  <p:tag name="IGUANATEXSIZE" val="24"/>
  <p:tag name="IGUANATEXCURSOR" val="2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03.1496"/>
  <p:tag name="LATEXADDIN" val="\documentclass{article}&#10;\usepackage{amsmath,amsfonts,amssymb,amsthm,epsfig,epstopdf,titling,url,array,color,soul,multicol}&#10;\pagestyle{empty}&#10;\begin{document}&#10;&#10;\boldmath&#10;\begin{equation*}&#10;E[R|X_0=1].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45.7068"/>
  <p:tag name="LATEXADDIN" val="\documentclass{article}&#10;\usepackage{amsmath,amsfonts,amssymb,amsthm,epsfig,epstopdf,titling,url,array,color,soul,multicol}&#10;\pagestyle{empty}&#10;\begin{document}&#10;&#10;\boldmath&#10;\begin{equation*}&#10;[0,\infty)&#10;\end{equation*}&#10;&#10;&#10;\end{document}"/>
  <p:tag name="IGUANATEXSIZE" val="24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9.2426"/>
  <p:tag name="LATEXADDIN" val="\documentclass{article}&#10;\usepackage{amsmath,amsfonts,amssymb,amsthm,epsfig,epstopdf,titling,url,array,color,soul,multicol}&#10;\pagestyle{empty}&#10;\begin{document}&#10;&#10;\boldmath&#10;\begin{equation*}&#10;\delta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0.7312"/>
  <p:tag name="LATEXADDIN" val="\documentclass{article}&#10;\usepackage{amsmath,amsfonts,amssymb,amsthm,epsfig,epstopdf,titling,url,array,color,soul,multicol}&#10;\pagestyle{empty}&#10;\begin{document}&#10;&#10;\boldmath&#10;\begin{equation*}&#10;X_i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327"/>
  <p:tag name="ORIGINALWIDTH" val="541.4323"/>
  <p:tag name="LATEXADDIN" val="\documentclass{article}&#10;\usepackage{amsmath,amsfonts,amssymb,amsthm,epsfig,epstopdf,titling,url,array,color,soul,multicol}&#10;\pagestyle{empty}&#10;\begin{document}&#10;&#10;\boldmath&#10;\begin{equation*}&#10;X_i=\sqrt{\delta}&#10;\end{equation*}&#10;&#10;&#10;\end{document}"/>
  <p:tag name="IGUANATEXSIZE" val="23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5.24181"/>
  <p:tag name="LATEXADDIN" val="\documentclass{article}&#10;\usepackage{amsmath,amsfonts,amssymb,amsthm,epsfig,epstopdf,titling,url,array,color,soul,multicol}&#10;\pagestyle{empty}&#10;\begin{document}&#10;&#10;\boldmath&#10;\begin{equation*}&#10;k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327"/>
  <p:tag name="ORIGINALWIDTH" val="652.4184"/>
  <p:tag name="LATEXADDIN" val="\documentclass{article}&#10;\usepackage{amsmath,amsfonts,amssymb,amsthm,epsfig,epstopdf,titling,url,array,color,soul,multicol}&#10;\pagestyle{empty}&#10;\begin{document}&#10;&#10;\boldmath&#10;\begin{equation*}&#10;X_i=-\sqrt{\delta}&#10;\end{equation*}&#10;&#10;&#10;\end{document}"/>
  <p:tag name="IGUANATEXSIZE" val="23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98985"/>
  <p:tag name="ORIGINALWIDTH" val="44.24449"/>
  <p:tag name="LATEXADDIN" val="\documentclass{article}&#10;\usepackage{amsmath,amsfonts,amssymb,amsthm,epsfig,epstopdf,titling,url,array,color,soul,multicol}&#10;\pagestyle{empty}&#10;\begin{document}&#10;&#10;\boldmath&#10;\begin{equation*}&#10;t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65.24181"/>
  <p:tag name="LATEXADDIN" val="\documentclass{article}&#10;\usepackage{amsmath,amsfonts,amssymb,amsthm,epsfig,epstopdf,titling,url,array,color,soul,multicol}&#10;\pagestyle{empty}&#10;\begin{document}&#10;&#10;\boldmath&#10;\begin{equation*}&#10;k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131.983"/>
  <p:tag name="LATEXADDIN" val="\documentclass{article}&#10;\usepackage{amsmath,amsfonts,amssymb,amsthm,epsfig,epstopdf,titling,url,array,color,soul,multicol}&#10;\pagestyle{empty}&#10;\begin{document}&#10;&#10;\boldmath&#10;\begin{equation*}&#10; X_i = \begin{cases}&#10;    \sqrt{\delta}  &amp;  \quad \textbf{with probability }\frac{1}{2}   \\&#10;    -\sqrt{\delta} &amp;  \quad \textbf{with probability }\frac{1}{2}&#10;\end{cases}&#10;\end{equation*}&#10;&#10;&#10;\end{document}"/>
  <p:tag name="IGUANATEXSIZE" val="24"/>
  <p:tag name="IGUANATEXCURSOR" val="2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98.4627"/>
  <p:tag name="LATEXADDIN" val="\documentclass{article}&#10;\usepackage{amsmath,amsfonts,amssymb,amsthm,epsfig,epstopdf,titling,url,array,color,soul,multicol}&#10;\pagestyle{empty}&#10;\begin{document}&#10;&#10;\boldmath&#10;\begin{equation*}&#10;W(t)&#10;\end{equation*}&#10;&#10;&#10;\end{document}"/>
  <p:tag name="IGUANATEXSIZE" val="23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587.9265"/>
  <p:tag name="LATEXADDIN" val="\documentclass{article}&#10;\usepackage{amsmath,amsfonts,amssymb,amsthm,epsfig,epstopdf,titling,url,array,color,soul,multicol}&#10;\pagestyle{empty}&#10;\begin{document}&#10;&#10;\boldmath&#10;\begin{equation*}&#10;W(0) = 0&#10;\end{equation*}&#10;&#10;&#10;\end{document}"/>
  <p:tag name="IGUANATEXSIZE" val="23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92.9509"/>
  <p:tag name="LATEXADDIN" val="\documentclass{article}&#10;\usepackage{amsmath,amsfonts,amssymb,amsthm,epsfig,epstopdf,titling,url,array,color,soul,multicol}&#10;\pagestyle{empty}&#10;\begin{document}&#10;&#10;\boldmath&#10;\begin{equation*}&#10;t=n\delta&#10;\end{equation*}&#10;&#10;&#10;\end{document}"/>
  <p:tag name="IGUANATEXSIZE" val="24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98.4627"/>
  <p:tag name="LATEXADDIN" val="\documentclass{article}&#10;\usepackage{amsmath,amsfonts,amssymb,amsthm,epsfig,epstopdf,titling,url,array,color,soul,multicol}&#10;\pagestyle{empty}&#10;\begin{document}&#10;&#10;\boldmath&#10;\begin{equation*}&#10;W(t)&#10;\end{equation*}&#10;&#10;&#10;\end{document}"/>
  <p:tag name="IGUANATEXSIZE" val="23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1522.31"/>
  <p:tag name="LATEXADDIN" val="\documentclass{article}&#10;\usepackage{amsmath,amsfonts,amssymb,amsthm,epsfig,epstopdf,titling,url,array,color,soul,multicol}&#10;\pagestyle{empty}&#10;\begin{document}&#10;&#10;\boldmath&#10;\begin{equation*}&#10;W(t)=W(n \delta)=\sum_{i=1}^{n} X_i.&#10;\end{equation*}&#10;&#10;&#10;\end{document}"/>
  <p:tag name="IGUANATEXSIZE" val="24"/>
  <p:tag name="IGUANATEXCURSOR" val="2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0.7312"/>
  <p:tag name="LATEXADDIN" val="\documentclass{article}&#10;\usepackage{amsmath,amsfonts,amssymb,amsthm,epsfig,epstopdf,titling,url,array,color,soul,multicol}&#10;\pagestyle{empty}&#10;\begin{document}&#10;&#10;\boldmath&#10;\begin{equation*}\color{blue}&#10;X_i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1587.552"/>
  <p:tag name="LATEXADDIN" val="\documentclass{article}&#10;\usepackage{amsmath,amsfonts,amssymb,amsthm,epsfig,epstopdf,titling,url,array,color,soul,multicol}&#10;\pagestyle{empty}&#10;\begin{document}&#10;&#10;\boldmath&#10;\begin{equation*}&#10;    E[X_i] =\frac{1}{2}\sqrt{\delta} - \frac{1}{2}\sqrt{\delta} =0,&#10;\end{equation*}&#10;&#10;&#10;\end{document}"/>
  <p:tag name="IGUANATEXSIZE" val="24"/>
  <p:tag name="IGUANATEXCURSOR" val="2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1978.253"/>
  <p:tag name="LATEXADDIN" val="\documentclass{article}&#10;\usepackage{amsmath,amsfonts,amssymb,amsthm,epsfig,epstopdf,titling,url,array,color,soul,multicol}&#10;\pagestyle{empty}&#10;\begin{document}&#10;&#10;\boldmath&#10;\begin{equation*}&#10;\textbf{Var}(X_i) = EX_i^2 = \frac{1}{2}\delta + \frac{1}{2}\delta = \delta.&#10;\end{equation*}&#10;&#10;&#10;\end{document}"/>
  <p:tag name="IGUANATEXSIZE" val="24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830.1462"/>
  <p:tag name="LATEXADDIN" val="\documentclass{article}&#10;\usepackage{amsmath,amsfonts,amssymb,amsthm,epsfig,epstopdf,titling,url,array,color,soul,multicol}&#10;\pagestyle{empty}&#10;\begin{document}&#10;&#10;\boldmath&#10;\begin{equation*}&#10;n = \frac{t}{\delta}, \ \ \ (0,t]&#10;\end{equation*}&#10;&#10;&#10;\end{document}"/>
  <p:tag name="IGUANATEXSIZE" val="24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907.3865"/>
  <p:tag name="LATEXADDIN" val="\documentclass{article}&#10;\usepackage{amsmath,amsfonts,amssymb,amsthm,epsfig,epstopdf,titling,url,array,color,soul,multicol}&#10;\pagestyle{empty}&#10;\begin{document}&#10;&#10;\boldmath&#10;\begin{equation*}&#10;W(t) = \sum_{i=1}^n X_i,&#10;\end{equation*}&#10;&#10;&#10;\end{document}"/>
  <p:tag name="IGUANATEXSIZE" val="24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1509.561"/>
  <p:tag name="LATEXADDIN" val="\documentclass{article}&#10;\usepackage{amsmath,amsfonts,amssymb,amsthm,epsfig,epstopdf,titling,url,array,color,soul,multicol}&#10;\pagestyle{empty}&#10;\begin{document}&#10;&#10;\boldmath&#10;\begin{equation*}&#10;E[W(t)]=\sum_{i=1}^{n} E[X_i]=0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2955.38"/>
  <p:tag name="LATEXADDIN" val="\documentclass{article}&#10;\usepackage{amsmath,amsfonts,amssymb,amsthm,epsfig,epstopdf,titling,url,array,color,soul,multicol}&#10;\pagestyle{empty}&#10;\begin{document}&#10;&#10;\boldmath&#10;\begin{equation*}&#10;\textbf{Var}(W(t))=\sum_{i=1}^{n} \textbf{Var}(X_i)&#10;    =n \textbf{Var}(X_i)&#10;    =n \delta =t.&#10;\end{equation*}&#10;&#10;&#10;\end{document}"/>
  <p:tag name="IGUANATEXSIZE" val="24"/>
  <p:tag name="IGUANATEXCURSOR" val="2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324"/>
  <p:tag name="ORIGINALWIDTH" val="1264.342"/>
  <p:tag name="LATEXADDIN" val="\documentclass{article}&#10;\usepackage{amsmath,amsfonts,amssymb,amsthm,epsfig,epstopdf,titling,url,array,color,soul,multicol}&#10;\pagestyle{empty}&#10;\begin{document}&#10;&#10;\boldmath&#10;\begin{equation*}&#10;W(t) \sim N(0,\sigma^2=t)&#10;\end{equation*}&#10;&#10;&#10;\end{document}"/>
  <p:tag name="IGUANATEXSIZE" val="24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07.612"/>
  <p:tag name="LATEXADDIN" val="\documentclass{article}&#10;\usepackage{amsmath,amsfonts,amssymb,amsthm,epsfig,epstopdf,titling,url,array,color,soul,multicol}&#10;\pagestyle{empty}&#10;\begin{document}&#10;&#10;\boldmath&#10;\begin{equation*}&#10;\{W(t), t \in [0, \infty) \}&#10;\end{equation*}&#10;&#10;&#10;\end{document}"/>
  <p:tag name="IGUANATEXSIZE" val="24"/>
  <p:tag name="IGUANATEXCURSOR" val="2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23.922"/>
  <p:tag name="LATEXADDIN" val="\documentclass{article}&#10;\usepackage{amsmath,amsfonts,amssymb,amsthm,epsfig,epstopdf,titling,url,array,color,soul,multicol}&#10;\pagestyle{empty}&#10;\begin{document}&#10;&#10;\boldmath&#10;\begin{equation*}&#10;W(0)=0.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22.91"/>
  <p:tag name="LATEXADDIN" val="\documentclass{article}&#10;\usepackage{amsmath,amsfonts,amssymb,amsthm,epsfig,epstopdf,titling,url,array,color,soul,multicol}&#10;\pagestyle{empty}&#10;\begin{document}&#10;&#10;\boldmath&#10;\begin{equation*}&#10;0 \leq t_1 &lt; t_2, \ W(t_2)-W(t_1) \sim N(0, t_2-t_1).&#10;\end{equation*}&#10;&#10;&#10;\end{document}"/>
  <p:tag name="IGUANATEXSIZE" val="24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98.4627"/>
  <p:tag name="LATEXADDIN" val="\documentclass{article}&#10;\usepackage{amsmath,amsfonts,amssymb,amsthm,epsfig,epstopdf,titling,url,array,color,soul,multicol}&#10;\pagestyle{empty}&#10;\begin{document}&#10;&#10;\boldmath&#10;\begin{equation*}&#10;W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483.315"/>
  <p:tag name="LATEXADDIN" val="\documentclass{article}&#10;\usepackage{amsmath,amsfonts,amssymb,amsthm,epsfig,epstopdf,titling,url,array,color,soul,multicol}&#10;\pagestyle{empty}&#10;\begin{document}&#10;&#10;\boldmath&#10;\begin{equation*}&#10;0 \leq t_1 &lt; t_2 &lt; t_3 \cdots &lt; t_n&#10;\end{equation*}&#10;&#10;&#10;\end{document}"/>
  <p:tag name="IGUANATEXSIZE" val="24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494.563"/>
  <p:tag name="LATEXADDIN" val="\documentclass{article}&#10;\usepackage{amsmath,amsfonts,amssymb,amsthm,epsfig,epstopdf,titling,url,array,color,soul,multicol}&#10;\pagestyle{empty}&#10;\begin{document}&#10;&#10;\boldmath&#10;\begin{equation*}&#10;W(t_2)-W(t_1), \; W(t_3)-W(t_2), \; \cdots, \; W(t_n)-W(t_{n-1})&#10;\end{equation*}&#10;&#10;&#10;\end{document}"/>
  <p:tag name="IGUANATEXSIZE" val="24"/>
  <p:tag name="IGUANATEXCURSOR" val="2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80.98985"/>
  <p:tag name="LATEXADDIN" val="\documentclass{article}&#10;\usepackage{amsmath,amsfonts,amssymb,amsthm,epsfig,epstopdf,titling,url,array,color,soul,multicol}&#10;\pagestyle{empty}&#10;\begin{document}&#10;&#10;\boldmath&#10;\begin{equation*}&#10;n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98.4627"/>
  <p:tag name="LATEXADDIN" val="\documentclass{article}&#10;\usepackage{amsmath,amsfonts,amssymb,amsthm,epsfig,epstopdf,titling,url,array,color,soul,multicol}&#10;\pagestyle{empty}&#10;\begin{document}&#10;&#10;\boldmath&#10;\begin{equation*}&#10;W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98.4627"/>
  <p:tag name="LATEXADDIN" val="\documentclass{article}&#10;\usepackage{amsmath,amsfonts,amssymb,amsthm,epsfig,epstopdf,titling,url,array,color,soul,multicol}&#10;\pagestyle{empty}&#10;\begin{document}&#10;&#10;\boldmath&#10;\begin{equation*}&#10;W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10.1613"/>
  <p:tag name="LATEXADDIN" val="\documentclass{article}&#10;\usepackage{amsmath,amsfonts,amssymb,amsthm,epsfig,epstopdf,titling,url,array,color,soul,multicol}&#10;\pagestyle{empty}&#10;\begin{document}&#10;&#10;\boldmath&#10;\begin{equation*}&#10;s,t \in [0, \infty)&#10;\end{equation*}&#10;&#10;&#10;\end{document}"/>
  <p:tag name="IGUANATEXSIZE" val="24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810.274"/>
  <p:tag name="LATEXADDIN" val="\documentclass{article}&#10;\usepackage{amsmath,amsfonts,amssymb,amsthm,epsfig,epstopdf,titling,url,array,color,soul,multicol}&#10;\pagestyle{empty}&#10;\begin{document}&#10;&#10;\boldmath&#10;\begin{equation*}&#10;C_W(s,t)=\textbf{Cov}(W(s),W(t)).&#10;\end{equation*}&#10;&#10;&#10;\end{document}"/>
  <p:tag name="IGUANATEXSIZE" val="24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71.2036"/>
  <p:tag name="LATEXADDIN" val="\documentclass{article}&#10;\usepackage{amsmath,amsfonts,amssymb,amsthm,epsfig,epstopdf,titling,url,array,color,soul,multicol}&#10;\pagestyle{empty}&#10;\begin{document}&#10;&#10;\boldmath&#10;\begin{equation*}&#10;\color{red} s\leq t:&#10;\end{equation*}&#10;&#10;&#10;\end{document}"/>
  <p:tag name="IGUANATEXSIZE" val="24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0.6561"/>
  <p:tag name="ORIGINALWIDTH" val="4092.239"/>
  <p:tag name="LATEXADDIN" val="\documentclass{article}&#10;\usepackage{amsmath,amsfonts,amssymb,amsthm,epsfig,epstopdf,titling,url,array,color,soul,multicol}&#10;\pagestyle{empty}&#10;\begin{document}&#10;&#10;\boldmath&#10;\begin{align*}&#10;    \textbf{Cov}\big(W(s),W(t)\big)&amp;=\textbf{Cov}\big(W(s), W(s)+W(t)-W(s)\big)\\&#10;    &amp;=\textbf{Cov}\big(W(s), W(s)\big)+\textbf{Cov}\big(W(s), W(t)-W(s)\big)\\&#10;    &amp;=\textbf{Var}\big(W(s)\big)+\textbf{Cov}\big(W(s), W(t)-W(s)\big)\\&#10;    &amp;=s+\textbf{Cov}\big(W(s), W(t)-W(s)\big).&#10;\end{align*}&#10;&#10;&#10;\end{document}"/>
  <p:tag name="IGUANATEXSIZE" val="22"/>
  <p:tag name="IGUANATEXCURSOR" val="4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834.271"/>
  <p:tag name="LATEXADDIN" val="\documentclass{article}&#10;\usepackage{amsmath,amsfonts,amssymb,amsthm,epsfig,epstopdf,titling,url,array,color,soul,multicol}&#10;\pagestyle{empty}&#10;\begin{document}&#10;&#10;\boldmath&#10;\begin{equation*}&#10;\textbf{Cov}\big(W(s), W(t)-W(s)\big)=0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355.831"/>
  <p:tag name="LATEXADDIN" val="\documentclass{article}&#10;\usepackage{amsmath,amsfonts,amssymb,amsthm,epsfig,epstopdf,titling,url,array,color,soul,multicol}&#10;\pagestyle{empty}&#10;\begin{document}&#10;&#10;\boldmath&#10;\begin{equation*}\color{blue}&#10;\textbf{Cov}\big(W(s),W(t)\big)=s.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74.9532"/>
  <p:tag name="LATEXADDIN" val="\documentclass{article}&#10;\usepackage{amsmath,amsfonts,amssymb,amsthm,epsfig,epstopdf,titling,url,array,color,soul,multicol}&#10;\pagestyle{empty}&#10;\begin{document}&#10;&#10;\boldmath&#10;\begin{equation*}&#10;\color{red} t \leq s:&#10;\end{equation*}&#10;&#10;&#10;\end{document}"/>
  <p:tag name="IGUANATEXSIZE" val="24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341.582"/>
  <p:tag name="LATEXADDIN" val="\documentclass{article}&#10;\usepackage{amsmath,amsfonts,amssymb,amsthm,epsfig,epstopdf,titling,url,array,color,soul,multicol}&#10;\pagestyle{empty}&#10;\begin{document}&#10;&#10;\boldmath&#10;\begin{equation*}\color{blue}&#10;\textbf{Cov}\big(W(s),W(t)\big)=t.&#10;\end{equation*}&#10;&#10;&#10;\end{document}"/>
  <p:tag name="IGUANATEXSIZE" val="24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79.565"/>
  <p:tag name="LATEXADDIN" val="\documentclass{article}&#10;\usepackage{amsmath,amsfonts,amssymb,amsthm,epsfig,epstopdf,titling,url,array,color,soul,multicol}&#10;\pagestyle{empty}&#10;\begin{document}&#10;&#10;\boldmath&#10;\begin{equation*}&#10;N(t) \sim Binomial(n,p),&#10;\end{equation*}&#10;&#10;&#10;\end{document}"/>
  <p:tag name="IGUANATEXSIZE" val="24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2657.668"/>
  <p:tag name="LATEXADDIN" val="\documentclass{article}&#10;\usepackage{amsmath,amsfonts,amssymb,amsthm,epsfig,epstopdf,titling,url,array,color,soul,multicol}&#10;\pagestyle{empty}&#10;\begin{document}&#10;&#10;\boldmath&#10;\begin{equation*}&#10;\textbf{Cov}\big(W(s),W(t)\big)=\min(s,t), \quad \textbf{ for all }s,t.&#10;\end{equation*}&#10;&#10;&#10;\end{document}"/>
  <p:tag name="IGUANATEXSIZE" val="24"/>
  <p:tag name="IGUANATEXCURSOR" val="2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98.4627"/>
  <p:tag name="LATEXADDIN" val="\documentclass{article}&#10;\usepackage{amsmath,amsfonts,amssymb,amsthm,epsfig,epstopdf,titling,url,array,color,soul,multicol}&#10;\pagestyle{empty}&#10;\begin{document}&#10;&#10;\boldmath&#10;\begin{equation*}&#10;W(t)&#10;\end{equation*}&#10;&#10;&#10;\end{document}"/>
  <p:tag name="IGUANATEXSIZE" val="23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109.111"/>
  <p:tag name="LATEXADDIN" val="\documentclass{article}&#10;\usepackage{amsmath,amsfonts,amssymb,amsthm,epsfig,epstopdf,titling,url,array,color,soul,multicol}&#10;\pagestyle{empty}&#10;\begin{document}&#10;&#10;\boldmath&#10;\begin{equation*}&#10;P(1 &lt; W(1) &lt; 2).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87.814"/>
  <p:tag name="LATEXADDIN" val="\documentclass{article}&#10;\usepackage{amsmath,amsfonts,amssymb,amsthm,epsfig,epstopdf,titling,url,array,color,soul,multicol}&#10;\pagestyle{empty}&#10;\begin{document}&#10;&#10;\boldmath&#10;\begin{equation*}&#10;P(W(2) &lt; 3 | W(1)=1).&#10;\end{equation*}&#10;&#10;&#10;\end{document}"/>
  <p:tag name="IGUANATEXSIZE" val="24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935.1331"/>
  <p:tag name="LATEXADDIN" val="\documentclass{article}&#10;\usepackage{amsmath,amsfonts,amssymb,amsthm,epsfig,epstopdf,titling,url,array,color,soul,multicol}&#10;\pagestyle{empty}&#10;\begin{document}&#10;&#10;\boldmath&#10;\begin{equation*}&#10;n = \frac{t}{\delta}, \ \ p = \lambda \delta&#10;\end{equation*}&#10;&#10;&#10;\end{document}"/>
  <p:tag name="IGUANATEXSIZE" val="24"/>
  <p:tag name="IGUANATEXCURSOR" val="2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353.2058"/>
  <p:tag name="LATEXADDIN" val="\documentclass{article}&#10;\usepackage{amsmath,amsfonts,amssymb,amsthm,epsfig,epstopdf,titling,url,array,color,soul,multicol}&#10;\pagestyle{empty}&#10;\begin{document}&#10;&#10;\boldmath&#10;\begin{equation*}&#10;\delta \rightarrow 0&#10;\end{equation*}&#10;&#10;&#10;\end{document}"/>
  <p:tag name="IGUANATEXSIZE" val="2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45.1443"/>
  <p:tag name="LATEXADDIN" val="\documentclass{article}&#10;\usepackage{amsmath,amsfonts,amssymb,amsthm,epsfig,epstopdf,titling,url,array,color,soul,multicol}&#10;\pagestyle{empty}&#10;\begin{document}&#10;&#10;\boldmath&#10;\begin{equation*}&#10;N(t) - N(s):&#10;\end{equation*}&#10;&#10;&#10;\end{document}"/>
  <p:tag name="IGUANATEXSIZE" val="22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.49158"/>
  <p:tag name="ORIGINALWIDTH" val="443.1946"/>
  <p:tag name="LATEXADDIN" val="\documentclass{article}&#10;\usepackage{amsmath,amsfonts,amssymb,amsthm,epsfig,epstopdf,titling,url,array,color,soul,multicol}&#10;\pagestyle{empty}&#10;\begin{document}&#10;&#10;\boldmath&#10;\begin{equation*}&#10;n \rightarrow \infty&#10;\end{equation*}&#10;&#10;&#10;\end{document}"/>
  <p:tag name="IGUANATEXSIZE" val="2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983.877"/>
  <p:tag name="LATEXADDIN" val="\documentclass{article}&#10;\usepackage{amsmath,amsfonts,amssymb,amsthm,epsfig,epstopdf,titling,url,array,color,soul,multicol}&#10;\pagestyle{empty}&#10;\begin{document}&#10;&#10;\boldmath&#10;\begin{equation*}&#10;P(N(t)=k) = {n\choose k} P^k (1-p)^{n-k} \ \rightarrow \ \frac{e^{-\lambda^t}(\lambda^t)^k}{k!}&#10;\end{equation*}&#10;&#10;&#10;\end{document}"/>
  <p:tag name="IGUANATEXSIZE" val="22"/>
  <p:tag name="IGUANATEXCURSOR" val="2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06.4117"/>
  <p:tag name="LATEXADDIN" val="\documentclass{article}&#10;\usepackage{amsmath,amsfonts,amssymb,amsthm,epsfig,epstopdf,titling,url,array,color,soul,multicol}&#10;\pagestyle{empty}&#10;\begin{document}&#10;&#10;\boldmath&#10;\begin{equation*}&#10;(0,t] \ \rightarrow \ \lambda t&#10;\end{equation*}&#10;&#10;&#10;\end{document}"/>
  <p:tag name="IGUANATEXSIZE" val="24"/>
  <p:tag name="IGUANATEXCURSOR" val="2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84.364"/>
  <p:tag name="LATEXADDIN" val="\documentclass{article}&#10;\usepackage{amsmath,amsfonts,amssymb,amsthm,epsfig,epstopdf,titling,url,array,color,soul,multicol}&#10;\pagestyle{empty}&#10;\begin{document}&#10;&#10;\boldmath&#10;\begin{equation*}&#10;\{N(t), t \in [0, \infty)\}&#10;\end{equation*}&#10;&#10;&#10;\end{document}"/>
  <p:tag name="IGUANATEXSIZE" val="24"/>
  <p:tag name="IGUANATEXCURSOR" val="2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3788"/>
  <p:tag name="ORIGINALWIDTH" val="335.2081"/>
  <p:tag name="LATEXADDIN" val="\documentclass{article}&#10;\usepackage{amsmath,amsfonts,amssymb,amsthm,epsfig,epstopdf,titling,url,array,color,soul,multicol}&#10;\pagestyle{empty}&#10;\begin{document}&#10;&#10;\boldmath&#10;\begin{equation*}&#10;\lambda&gt;0&#10;\end{equation*}&#10;&#10;&#10;\end{document}"/>
  <p:tag name="IGUANATEXSIZE" val="24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74.99063"/>
  <p:tag name="LATEXADDIN" val="\documentclass{article}&#10;\usepackage{amsmath,amsfonts,amssymb,amsthm,epsfig,epstopdf,titling,url,array,color,soul,multicol}&#10;\pagestyle{empty}&#10;\begin{document}&#10;&#10;\boldmath&#10;\begin{equation*}&#10;\lambda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02.1747"/>
  <p:tag name="LATEXADDIN" val="\documentclass{article}&#10;\usepackage{amsmath,amsfonts,amssymb,amsthm,epsfig,epstopdf,titling,url,array,color,soul,multicol}&#10;\pagestyle{empty}&#10;\begin{document}&#10;&#10;\boldmath&#10;\begin{equation*}&#10;N(0)=0.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6.7154"/>
  <p:tag name="LATEXADDIN" val="\documentclass{article}&#10;\usepackage{amsmath,amsfonts,amssymb,amsthm,epsfig,epstopdf,titling,url,array,color,soul,multicol}&#10;\pagestyle{empty}&#10;\begin{document}&#10;&#10;\boldmath&#10;\begin{equation*}&#10;N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335.2081"/>
  <p:tag name="LATEXADDIN" val="\documentclass{article}&#10;\usepackage{amsmath,amsfonts,amssymb,amsthm,epsfig,epstopdf,titling,url,array,color,soul,multicol}&#10;\pagestyle{empty}&#10;\begin{document}&#10;&#10;\boldmath&#10;\begin{equation*}&#10;\tau&gt;0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85.1518"/>
  <p:tag name="LATEXADDIN" val="\documentclass{article}&#10;\usepackage{amsmath,amsfonts,amssymb,amsthm,epsfig,epstopdf,titling,url,array,color,soul,multicol}&#10;\pagestyle{empty}&#10;\begin{document}&#10;&#10;\boldmath&#10;\begin{equation*}&#10;Poisson(\lambda \tau)&#10;\end{equation*}&#10;&#10;&#10;\end{document}"/>
  <p:tag name="IGUANATEXSIZE" val="24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567.6791"/>
  <p:tag name="LATEXADDIN" val="\documentclass{article}&#10;\usepackage{amsmath,amsfonts,amssymb,amsthm,epsfig,epstopdf,titling,url,array,color,soul,multicol}&#10;\pagestyle{empty}&#10;\begin{document}&#10;&#10;\boldmath&#10;\begin{equation*}\color{red}&#10;N(0) = 0&#10;\end{equation*}&#10;&#10;&#10;\end{document}"/>
  <p:tag name="IGUANATEXSIZE" val="16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406.4492"/>
  <p:tag name="LATEXADDIN" val="\documentclass{article}&#10;\usepackage{amsmath,amsfonts,amssymb,amsthm,epsfig,epstopdf,titling,url,array,color,soul,multicol}&#10;\pagestyle{empty}&#10;\begin{document}&#10;&#10;\boldmath&#10;\begin{equation*}&#10;\lambda = 10&#10;\end{equation*}&#10;&#10;&#10;\end{document}"/>
  <p:tag name="IGUANATEXSIZE" val="23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21.7098"/>
  <p:tag name="LATEXADDIN" val="\documentclass{article}&#10;\usepackage{amsmath,amsfonts,amssymb,amsthm,epsfig,epstopdf,titling,url,array,color,soul,multicol}&#10;\pagestyle{empty}&#10;\begin{document}&#10;&#10;\boldmath&#10;\begin{equation*}&#10;(0,\Delta]&#10;\end{equation*}&#10;&#10;&#10;\end{document}"/>
  <p:tag name="IGUANATEXSIZE" val="24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05.7368"/>
  <p:tag name="LATEXADDIN" val="\documentclass{article}&#10;\usepackage{amsmath,amsfonts,amssymb,amsthm,epsfig,epstopdf,titling,url,array,color,soul,multicol}&#10;\pagestyle{empty}&#10;\begin{document}&#10;&#10;\boldmath&#10;\begin{equation*}&#10;\Delta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695.538"/>
  <p:tag name="LATEXADDIN" val="\documentclass{article}&#10;\usepackage{amsmath,amsfonts,amssymb,amsthm,epsfig,epstopdf,titling,url,array,color,soul,multicol}&#10;\pagestyle{empty}&#10;\begin{document}&#10;&#10;\boldmath&#10;\begin{equation*}&#10;X = N(\Delta) \sim Poisson(\lambda \Delta)&#10;\end{equation*}&#10;&#10;&#10;\end{document}"/>
  <p:tag name="IGUANATEXSIZE" val="24"/>
  <p:tag name="IGUANATEXCURSOR" val="2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7.6453"/>
  <p:tag name="ORIGINALWIDTH" val="3331.833"/>
  <p:tag name="LATEXADDIN" val="\documentclass{article}&#10;\usepackage{amsmath,amsfonts,amssymb,amsthm,epsfig,epstopdf,titling,url,array,color,soul,multicol}&#10;\pagestyle{empty}&#10;\begin{document}&#10;&#10;\boldmath&#10;&#10;\begin{align*}&#10;  P(N(\Delta)=0) &amp;=\frac{e^{-\lambda^{\Delta}}(\lambda^{\Delta})^0}{0!} =e^{-\lambda \Delta} \\&#10;  &amp;=1-\lambda \Delta+ \frac{\lambda^2}{2} \Delta^2-\cdots \; (\textbf{Taylor Series}) \\&#10;&amp; \approx 1-\lambda \Delta+ o(\Delta).&#10;\end{align*}&#10;&#10;&#10;&#10;\end{document}"/>
  <p:tag name="IGUANATEXSIZE" val="22"/>
  <p:tag name="IGUANATEXCURSOR" val="3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05.7368"/>
  <p:tag name="LATEXADDIN" val="\documentclass{article}&#10;\usepackage{amsmath,amsfonts,amssymb,amsthm,epsfig,epstopdf,titling,url,array,color,soul,multicol}&#10;\pagestyle{empty}&#10;\begin{document}&#10;&#10;\boldmath&#10;\begin{equation*}&#10;\Delta&#10;\end{equation*}&#10;&#10;&#10;\end{document}"/>
  <p:tag name="IGUANATEXSIZE" val="24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84.9644"/>
  <p:tag name="LATEXADDIN" val="\documentclass{article}&#10;\usepackage{amsmath,amsfonts,amssymb,amsthm,epsfig,epstopdf,titling,url,array,color,soul,multicol}&#10;\pagestyle{empty}&#10;\begin{document}&#10;&#10;\boldmath&#10;\begin{equation*}&#10;o(\Delta)&#10;\end{equation*}&#10;&#10;&#10;\end{document}"/>
  <p:tag name="IGUANATEXSIZE" val="24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401.1998"/>
  <p:tag name="LATEXADDIN" val="\documentclass{article}&#10;\usepackage{amsmath,amsfonts,amssymb,amsthm,epsfig,epstopdf,titling,url,array,color,soul,multicol}&#10;\pagestyle{empty}&#10;\begin{document}&#10;&#10;\boldmath&#10;\begin{equation*}&#10;\Delta \rightarrow 0&#10;\end{equation*}&#10;&#10;&#10;\end{document}"/>
  <p:tag name="IGUANATEXSIZE" val="24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83.652"/>
  <p:tag name="LATEXADDIN" val="\documentclass{article}&#10;\usepackage{amsmath,amsfonts,amssymb,amsthm,epsfig,epstopdf,titling,url,array,color,soul,multicol}&#10;\pagestyle{empty}&#10;\begin{document}&#10;&#10;\boldmath&#10;\begin{equation*}&#10;g(\Delta)=o(\Delta)&#10;\end{equation*}&#10;&#10;&#10;\end{document}"/>
  <p:tag name="IGUANATEXSIZE" val="24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.465"/>
  <p:tag name="ORIGINALWIDTH" val="905.8868"/>
  <p:tag name="LATEXADDIN" val="\documentclass{article}&#10;\usepackage{amsmath,amsfonts,amssymb,amsthm,epsfig,epstopdf,titling,url,array,color,soul,multicol}&#10;\pagestyle{empty}&#10;\begin{document}&#10;&#10;\boldmath&#10;\begin{equation*}&#10;\lim_{\Delta \rightarrow 0} \frac{g(\Delta)}{\Delta}=0.&#10;\end{equation*}&#10;&#10;&#10;\end{document}"/>
  <p:tag name="IGUANATEXSIZE" val="24"/>
  <p:tag name="IGUANATEXCURSOR" val="2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68.2039"/>
  <p:tag name="LATEXADDIN" val="\documentclass{article}&#10;\usepackage{amsmath,amsfonts,amssymb,amsthm,epsfig,epstopdf,titling,url,array,color,soul,multicol}&#10;\pagestyle{empty}&#10;\begin{document}&#10;&#10;\boldmath&#10;\begin{equation*}\color{red}&#10;N(T_2)&#10;\end{equation*}&#10;&#10;&#10;\end{document}"/>
  <p:tag name="IGUANATEXSIZE" val="16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989.501"/>
  <p:tag name="LATEXADDIN" val="\documentclass{article}&#10;\usepackage{amsmath,amsfonts,amssymb,amsthm,epsfig,epstopdf,titling,url,array,color,soul,multicol}&#10;\pagestyle{empty}&#10;\begin{document}&#10;&#10;\boldmath&#10;\begin{equation*}\color{blue}&#10;P(N(\Delta)=0) =1-\lambda \Delta+ o(\Delta).&#10;\end{equation*}&#10;&#10;&#10;\end{document}"/>
  <p:tag name="IGUANATEXSIZE" val="24"/>
  <p:tag name="IGUANATEXCURSOR" val="2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1.3948"/>
  <p:tag name="ORIGINALWIDTH" val="3765.279"/>
  <p:tag name="LATEXADDIN" val="\documentclass{article}&#10;\usepackage{amsmath,amsfonts,amssymb,amsthm,epsfig,epstopdf,titling,url,array,color,soul,multicol}&#10;\pagestyle{empty}&#10;\begin{document}&#10;&#10;\boldmath&#10;\begin{align*}&#10;  P(N(\Delta)=1) &amp;=\frac{e^{-\lambda \Delta} \lambda \Delta}{1!} \\&#10;  &amp;=\lambda \Delta \left(1-\lambda \Delta+ \frac{\lambda^2}{2} \Delta^2-\cdots \right) \; (\textbf{Taylor Series})\\&#10;  &amp;=\lambda \Delta+o(\Delta).&#10;\end{align*}&#10;&#10;&#10;\end{document}"/>
  <p:tag name="IGUANATEXSIZE" val="22"/>
  <p:tag name="IGUANATEXCURSOR" val="3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743.532"/>
  <p:tag name="LATEXADDIN" val="\documentclass{article}&#10;\usepackage{amsmath,amsfonts,amssymb,amsthm,epsfig,epstopdf,titling,url,array,color,soul,multicol}&#10;\pagestyle{empty}&#10;\begin{document}&#10;&#10;\boldmath&#10;\begin{equation*}\color{blue}&#10;P(N(\Delta)=1)=\lambda \Delta+o(\Delta).&#10;\end{equation*}&#10;&#10;&#10;\end{document}"/>
  <p:tag name="IGUANATEXSIZE" val="24"/>
  <p:tag name="IGUANATEXCURSOR" val="2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65.579"/>
  <p:tag name="LATEXADDIN" val="\documentclass{article}&#10;\usepackage{amsmath,amsfonts,amssymb,amsthm,epsfig,epstopdf,titling,url,array,color,soul,multicol}&#10;\pagestyle{empty}&#10;\begin{document}&#10;&#10;\boldmath&#10;\begin{equation*}\color{blue}&#10; P(N(\Delta) \geq 2)=o(\Delta).&#10;\end{equation*}&#10;&#10;&#10;\end{document}"/>
  <p:tag name="IGUANATEXSIZE" val="2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84.364"/>
  <p:tag name="LATEXADDIN" val="\documentclass{article}&#10;\usepackage{amsmath,amsfonts,amssymb,amsthm,epsfig,epstopdf,titling,url,array,color,soul,multicol}&#10;\pagestyle{empty}&#10;\begin{document}&#10;&#10;\boldmath&#10;\begin{equation*}&#10;\{N(t), t \in [0, \infty)\}&#10;\end{equation*}&#10;&#10;&#10;\end{document}"/>
  <p:tag name="IGUANATEXSIZE" val="24"/>
  <p:tag name="IGUANATEXCURSOR" val="2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3788"/>
  <p:tag name="ORIGINALWIDTH" val="335.2081"/>
  <p:tag name="LATEXADDIN" val="\documentclass{article}&#10;\usepackage{amsmath,amsfonts,amssymb,amsthm,epsfig,epstopdf,titling,url,array,color,soul,multicol}&#10;\pagestyle{empty}&#10;\begin{document}&#10;&#10;\boldmath&#10;\begin{equation*}&#10;\lambda&gt;0&#10;\end{equation*}&#10;&#10;&#10;\end{document}"/>
  <p:tag name="IGUANATEXSIZE" val="24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74.99063"/>
  <p:tag name="LATEXADDIN" val="\documentclass{article}&#10;\usepackage{amsmath,amsfonts,amssymb,amsthm,epsfig,epstopdf,titling,url,array,color,soul,multicol}&#10;\pagestyle{empty}&#10;\begin{document}&#10;&#10;\boldmath&#10;\begin{equation*}&#10;\lambda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02.1747"/>
  <p:tag name="LATEXADDIN" val="\documentclass{article}&#10;\usepackage{amsmath,amsfonts,amssymb,amsthm,epsfig,epstopdf,titling,url,array,color,soul,multicol}&#10;\pagestyle{empty}&#10;\begin{document}&#10;&#10;\boldmath&#10;\begin{equation*}&#10;N(0)=0.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6.7154"/>
  <p:tag name="LATEXADDIN" val="\documentclass{article}&#10;\usepackage{amsmath,amsfonts,amssymb,amsthm,epsfig,epstopdf,titling,url,array,color,soul,multicol}&#10;\pagestyle{empty}&#10;\begin{document}&#10;&#10;\boldmath&#10;\begin{equation*}&#10;N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.9377"/>
  <p:tag name="ORIGINALWIDTH" val="1991.001"/>
  <p:tag name="LATEXADDIN" val="\documentclass{article}&#10;\usepackage{amsmath,amsfonts,amssymb,amsthm,epsfig,epstopdf,titling,url,array,color,soul,multicol}&#10;\pagestyle{empty}&#10;\begin{document}&#10;&#10;\boldmath&#10;\begin{align*}&#10;  &amp;P(N(\Delta)=0) =1-\lambda \Delta+ o(\Delta),\\&#10;  &amp;P(N(\Delta)=1)=\lambda \Delta+o(\Delta),\\&#10;  &amp;P(N(\Delta) \geq 2)=o(\Delta).&#10;  \end{align*}&#10;&#10;&#10;\end{document}"/>
  <p:tag name="IGUANATEXSIZE" val="24"/>
  <p:tag name="IGUANATEXCURSOR" val="3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84.364"/>
  <p:tag name="LATEXADDIN" val="\documentclass{article}&#10;\usepackage{amsmath,amsfonts,amssymb,amsthm,epsfig,epstopdf,titling,url,array,color,soul,multicol}&#10;\pagestyle{empty}&#10;\begin{document}&#10;&#10;\boldmath&#10;\begin{equation*}&#10;\{N(t), t \in [0,\infty) \}&#10;\end{equation*}&#10;&#10;&#10;\end{document}"/>
  <p:tag name="IGUANATEXSIZE" val="22"/>
  <p:tag name="IGUANATEXCURSOR" val="2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319"/>
  <p:tag name="ORIGINALWIDTH" val="2372.703"/>
  <p:tag name="LATEXADDIN" val="\documentclass{article}&#10;\usepackage{amsmath,amsfonts,amssymb,amsthm,epsfig,epstopdf,titling,url,array,color,soul,multicol}&#10;\pagestyle{empty}&#10;\begin{document}&#10;&#10;\boldmath&#10;\begin{equation*}&#10;F_{X_1}(t) = P(X_1 \leq t)=&#10;    1-e^{-\lambda t}    \quad  t&gt;0 &#10;\end{equation*}&#10;&#10;&#10;\end{document}"/>
  <p:tag name="IGUANATEXSIZE" val="22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3.472"/>
  <p:tag name="ORIGINALWIDTH" val="2694.413"/>
  <p:tag name="LATEXADDIN" val="\documentclass{article}&#10;\usepackage{amsmath,amsfonts,amssymb,amsthm,epsfig,epstopdf,titling,url,array,color,soul,multicol}&#10;\pagestyle{empty}&#10;\begin{document}&#10;&#10;\boldmath&#10;\begin{equation*}&#10; P(X_1&gt;t)=P\big(\underbrace{\textbf{no arrival in }(0,t] }\big) &#10;   =e^{-\lambda t}.&#10;\end{equation*}&#10;&#10;&#10;\end{document}"/>
  <p:tag name="IGUANATEXSIZE" val="22"/>
  <p:tag name="IGUANATEXCURSOR" val="2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54.4056"/>
  <p:tag name="LATEXADDIN" val="\documentclass{article}&#10;\usepackage{amsmath,amsfonts,amssymb,amsthm,epsfig,epstopdf,titling,url,array,color,soul,multicol}&#10;\pagestyle{empty}&#10;\begin{document}&#10;&#10;\boldmath&#10;\begin{equation*}\color{red}&#10;Poisson(\lambda t)&#10;\end{equation*}&#10;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57.33"/>
  <p:tag name="LATEXADDIN" val="\documentclass{article}&#10;\usepackage{amsmath,amsfonts,amssymb,amsthm,epsfig,epstopdf,titling,url,array,color,soul,multicol}&#10;\pagestyle{empty}&#10;\begin{document}&#10;&#10;\boldmath&#10;\begin{equation*}&#10;X_1 \sim Exponential(\lambda)&#10;\end{equation*}&#10;&#10;&#10;\end{document}"/>
  <p:tag name="IGUANATEXSIZE" val="24"/>
  <p:tag name="IGUANATEXCURSOR" val="2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57.33"/>
  <p:tag name="LATEXADDIN" val="\documentclass{article}&#10;\usepackage{amsmath,amsfonts,amssymb,amsthm,epsfig,epstopdf,titling,url,array,color,soul,multicol}&#10;\pagestyle{empty}&#10;\begin{document}&#10;&#10;\boldmath&#10;\begin{equation*}&#10;X_2 \sim Exponential(\lambda)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6.7154"/>
  <p:tag name="LATEXADDIN" val="\documentclass{article}&#10;\usepackage{amsmath,amsfonts,amssymb,amsthm,epsfig,epstopdf,titling,url,array,color,soul,multicol}&#10;\pagestyle{empty}&#10;\begin{document}&#10;&#10;\boldmath&#10;\begin{equation*}&#10;N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74.99063"/>
  <p:tag name="LATEXADDIN" val="\documentclass{article}&#10;\usepackage{amsmath,amsfonts,amssymb,amsthm,epsfig,epstopdf,titling,url,array,color,soul,multicol}&#10;\pagestyle{empty}&#10;\begin{document}&#10;&#10;\boldmath&#10;\begin{equation*}&#10;\lambda&#10;\end{equation*}&#10;&#10;&#10;\end{document}"/>
  <p:tag name="IGUANATEXSIZE" val="24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641.1699"/>
  <p:tag name="LATEXADDIN" val="\documentclass{article}&#10;\usepackage{amsmath,amsfonts,amssymb,amsthm,epsfig,epstopdf,titling,url,array,color,soul,multicol}&#10;\pagestyle{empty}&#10;\begin{document}&#10;&#10;\boldmath&#10;\begin{equation*}&#10;X_1,X_2,\cdots&#10;\end{equation*}&#10;&#10;&#10;\end{document}"/>
  <p:tag name="IGUANATEXSIZE" val="23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620.172"/>
  <p:tag name="LATEXADDIN" val="\documentclass{article}&#10;\usepackage{amsmath,amsfonts,amssymb,amsthm,epsfig,epstopdf,titling,url,array,color,soul,multicol}&#10;\pagestyle{empty}&#10;\begin{document}&#10;&#10;\boldmath&#10;\begin{equation*}&#10; X_i \sim Exponential(\lambda), \; \textbf{ for }i=1,2,3, \cdots.&#10;\end{equation*}&#10;&#10;&#10;\end{document}"/>
  <p:tag name="IGUANATEXSIZE" val="24"/>
  <p:tag name="IGUANATEXCURSOR" val="2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6.7154"/>
  <p:tag name="LATEXADDIN" val="\documentclass{article}&#10;\usepackage{amsmath,amsfonts,amssymb,amsthm,epsfig,epstopdf,titling,url,array,color,soul,multicol}&#10;\pagestyle{empty}&#10;\begin{document}&#10;&#10;\boldmath&#10;\begin{equation*}&#10;N(t)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76.7154"/>
  <p:tag name="LATEXADDIN" val="\documentclass{article}&#10;\usepackage{amsmath,amsfonts,amssymb,amsthm,epsfig,epstopdf,titling,url,array,color,soul,multicol}&#10;\pagestyle{empty}&#10;\begin{document}&#10;&#10;\boldmath&#10;\begin{equation*}&#10;N(t)&#10;\end{equation*}&#10;&#10;&#10;\end{document}"/>
  <p:tag name="IGUANATEXSIZE" val="22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33.7083"/>
  <p:tag name="LATEXADDIN" val="\documentclass{article}&#10;\usepackage{amsmath,amsfonts,amssymb,amsthm,epsfig,epstopdf,titling,url,array,color,soul,multicol}&#10;\pagestyle{empty}&#10;\begin{document}&#10;&#10;\boldmath&#10;\begin{equation*}&#10;\lambda=2&#10;\end{equation*}&#10;&#10;&#10;\end{document}"/>
  <p:tag name="IGUANATEXSIZE" val="24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641.1699"/>
  <p:tag name="LATEXADDIN" val="\documentclass{article}&#10;\usepackage{amsmath,amsfonts,amssymb,amsthm,epsfig,epstopdf,titling,url,array,color,soul,multicol}&#10;\pagestyle{empty}&#10;\begin{document}&#10;&#10;\boldmath&#10;\begin{equation*}&#10;X_1,X_2,\cdots&#10;\end{equation*}&#10;&#10;&#10;\end{document}"/>
  <p:tag name="IGUANATEXSIZE" val="23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414.6982"/>
  <p:tag name="LATEXADDIN" val="\documentclass{article}&#10;\usepackage{amsmath,amsfonts,amssymb,amsthm,epsfig,epstopdf,titling,url,array,color,soul,multicol}&#10;\pagestyle{empty}&#10;\begin{document}&#10;&#10;\boldmath&#10;\begin{equation*}&#10;t=0.5&#10;\end{equation*}&#10;&#10;&#10;\end{document}"/>
  <p:tag name="IGUANATEXSIZE" val="24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99.4001"/>
  <p:tag name="LATEXADDIN" val="\documentclass{article}&#10;\usepackage{amsmath,amsfonts,amssymb,amsthm,epsfig,epstopdf,titling,url,array,color,soul,multicol}&#10;\pagestyle{empty}&#10;\begin{document}&#10;&#10;\boldmath&#10;\begin{equation*}&#10;P(X_1&gt;0.5).&#10;\end{equation*}&#10;&#10;&#10;\end{document}"/>
  <p:tag name="IGUANATEXSIZE" val="23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301.4623"/>
  <p:tag name="LATEXADDIN" val="\documentclass{article}&#10;\usepackage{amsmath,amsfonts,amssymb,amsthm,epsfig,epstopdf,titling,url,array,color,soul,multicol}&#10;\pagestyle{empty}&#10;\begin{document}&#10;&#10;\boldmath&#10;\begin{equation*}&#10;t=1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688.4139"/>
  <p:tag name="LATEXADDIN" val="\documentclass{article}&#10;\usepackage{amsmath,amsfonts,amssymb,amsthm,epsfig,epstopdf,titling,url,array,color,soul,multicol}&#10;\pagestyle{empty}&#10;\begin{document}&#10;&#10;\boldmath&#10;\begin{equation*}&#10;P(X_1&gt;3).&#10;\end{equation*}&#10;&#10;&#10;\end{document}"/>
  <p:tag name="IGUANATEXSIZE" val="23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304.462"/>
  <p:tag name="LATEXADDIN" val="\documentclass{article}&#10;\usepackage{amsmath,amsfonts,amssymb,amsthm,epsfig,epstopdf,titling,url,array,color,soul,multicol}&#10;\pagestyle{empty}&#10;\begin{document}&#10;&#10;\boldmath&#10;\begin{equation*}&#10;t=2&#10;\end{equation*}&#10;&#10;&#10;\end{document}"/>
  <p:tag name="IGUANATEXSIZE" val="24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340.4574"/>
  <p:tag name="LATEXADDIN" val="\documentclass{article}&#10;\usepackage{amsmath,amsfonts,amssymb,amsthm,epsfig,epstopdf,titling,url,array,color,soul,multicol}&#10;\pagestyle{empty}&#10;\begin{document}&#10;&#10;\boldmath&#10;\begin{equation*}&#10;t=4.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377.2028"/>
  <p:tag name="LATEXADDIN" val="\documentclass{article}&#10;\usepackage{amsmath,amsfonts,amssymb,amsthm,epsfig,epstopdf,titling,url,array,color,soul,multicol}&#10;\pagestyle{empty}&#10;\begin{document}&#10;&#10;\boldmath&#10;\begin{equation*}&#10;t=10&#10;\end{equation*}&#10;&#10;&#10;\end{document}"/>
  <p:tag name="IGUANATEXSIZE" val="24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93.73827"/>
  <p:tag name="LATEXADDIN" val="\documentclass{article}&#10;\usepackage{amsmath,amsfonts,amssymb,amsthm,epsfig,epstopdf,titling,url,array,color,soul,multicol}&#10;\pagestyle{empty}&#10;\begin{document}&#10;&#10;\boldmath&#10;\begin{equation*}&#10;T&#10;\end{equation*}&#10;&#10;&#10;\end{document}"/>
  <p:tag name="IGUANATEXSIZE" val="24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Shorelight_First_M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inion Pr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relight_First_MW" id="{9EE3B217-3E0E-4669-B32E-CD89D8110D9C}" vid="{520CEAE8-E141-494F-B056-50C0B8AE72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Shorelight_First_MW</Template>
  <TotalTime>20899</TotalTime>
  <Words>5097</Words>
  <Application>Microsoft Office PowerPoint</Application>
  <PresentationFormat>Widescreen</PresentationFormat>
  <Paragraphs>917</Paragraphs>
  <Slides>120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6" baseType="lpstr">
      <vt:lpstr>Arial</vt:lpstr>
      <vt:lpstr>Calibri</vt:lpstr>
      <vt:lpstr>Minion Pro</vt:lpstr>
      <vt:lpstr>Times New Roman</vt:lpstr>
      <vt:lpstr>Wingdings</vt:lpstr>
      <vt:lpstr>Shorelight_First_MW</vt:lpstr>
      <vt:lpstr>ECE 603 Probability and Random Processes</vt:lpstr>
      <vt:lpstr>Objectives</vt:lpstr>
      <vt:lpstr>Rationale</vt:lpstr>
      <vt:lpstr>Prior Learning</vt:lpstr>
      <vt:lpstr>Some Important Random Processes</vt:lpstr>
      <vt:lpstr>Poisson Processes</vt:lpstr>
      <vt:lpstr>Poisson Processes</vt:lpstr>
      <vt:lpstr>Poisson Processes</vt:lpstr>
      <vt:lpstr>Poisson Processes</vt:lpstr>
      <vt:lpstr>Poisson Processes</vt:lpstr>
      <vt:lpstr>Poisson Processes</vt:lpstr>
      <vt:lpstr>Poisson Processes</vt:lpstr>
      <vt:lpstr>Poisson Processes</vt:lpstr>
      <vt:lpstr>Poisson Processes</vt:lpstr>
      <vt:lpstr>Poisson Processes</vt:lpstr>
      <vt:lpstr>Poisson Processes</vt:lpstr>
      <vt:lpstr>Poisson Processes</vt:lpstr>
      <vt:lpstr>Poisson Processes</vt:lpstr>
      <vt:lpstr>Poisson Processes</vt:lpstr>
      <vt:lpstr>Poisson Processes</vt:lpstr>
      <vt:lpstr>Poisson Processes</vt:lpstr>
      <vt:lpstr>Poisson Processes</vt:lpstr>
      <vt:lpstr>Poisson Processes</vt:lpstr>
      <vt:lpstr>Poisson Processes</vt:lpstr>
      <vt:lpstr>Poisson Processes</vt:lpstr>
      <vt:lpstr>Poisson Processes</vt:lpstr>
      <vt:lpstr>Poisson Processes</vt:lpstr>
      <vt:lpstr>Poisson Processes</vt:lpstr>
      <vt:lpstr>Poisson Processes</vt:lpstr>
      <vt:lpstr>Poisson Processes</vt:lpstr>
      <vt:lpstr>Poisson Processes</vt:lpstr>
      <vt:lpstr>Merging and Splitting Poisson Processes</vt:lpstr>
      <vt:lpstr>Merging and Splitting Poisson Processes</vt:lpstr>
      <vt:lpstr>Merging and Splitting Poisson Processes</vt:lpstr>
      <vt:lpstr>Merging and Splitting Poisson Processes</vt:lpstr>
      <vt:lpstr>Merging and Splitting Poisson Processes</vt:lpstr>
      <vt:lpstr>Merging and Splitting Poisson Processes</vt:lpstr>
      <vt:lpstr>Merging and Splitting Poisson Processes</vt:lpstr>
      <vt:lpstr>Nonhomogeneous Poisson Processes</vt:lpstr>
      <vt:lpstr>Nonhomogeneous Poisson Processes</vt:lpstr>
      <vt:lpstr>Nonhomogeneous Poisson Processes</vt:lpstr>
      <vt:lpstr>Nonhomogeneous Poisson Processes</vt:lpstr>
      <vt:lpstr>Nonhomogeneous Poisson Processes</vt:lpstr>
      <vt:lpstr>Nonhomogeneous Poisson Processes</vt:lpstr>
      <vt:lpstr>Nonhomogeneous Poisson Processes</vt:lpstr>
      <vt:lpstr>Discrete-Time Markov Chains</vt:lpstr>
      <vt:lpstr>Discrete-Time Markov Chains</vt:lpstr>
      <vt:lpstr>Discrete-Time Markov Chains</vt:lpstr>
      <vt:lpstr>State Transition Matrix and Diagram</vt:lpstr>
      <vt:lpstr>State Transition Matrix and Diagram</vt:lpstr>
      <vt:lpstr>State Transition Matrix and Diagram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Classification of States</vt:lpstr>
      <vt:lpstr>Classification of States</vt:lpstr>
      <vt:lpstr>Classification of States</vt:lpstr>
      <vt:lpstr>Classification of States</vt:lpstr>
      <vt:lpstr>Classification of States</vt:lpstr>
      <vt:lpstr>Classification of States</vt:lpstr>
      <vt:lpstr>Classification of States</vt:lpstr>
      <vt:lpstr>Classification of States</vt:lpstr>
      <vt:lpstr>Classification of States</vt:lpstr>
      <vt:lpstr>Using the Law of Total Probability with Recursion</vt:lpstr>
      <vt:lpstr>Using the Law of Total Probability with Recursion</vt:lpstr>
      <vt:lpstr>Using the Law of Total Probability with Recursion</vt:lpstr>
      <vt:lpstr>Using the Law of Total Probability with Recursion</vt:lpstr>
      <vt:lpstr>Using the Law of Total Probability with Recursion</vt:lpstr>
      <vt:lpstr>Using the Law of Total Probability with Recursion</vt:lpstr>
      <vt:lpstr>Using the Law of Total Probability with Recursion</vt:lpstr>
      <vt:lpstr>Using the Law of Total Probability with Recursion</vt:lpstr>
      <vt:lpstr>Using the Law of Total Probability with Recursion</vt:lpstr>
      <vt:lpstr>Using the Law of Total Probability with Recursion</vt:lpstr>
      <vt:lpstr>Using the Law of Total Probability with Recursion</vt:lpstr>
      <vt:lpstr>Using the Law of Total Probability with Recursion</vt:lpstr>
      <vt:lpstr>Using the Law of Total Probability with Recursion</vt:lpstr>
      <vt:lpstr>Using the Law of Total Probability with Recursion</vt:lpstr>
      <vt:lpstr>Stationary and Limiting Distributions</vt:lpstr>
      <vt:lpstr>Stationary and Limiting Distributions</vt:lpstr>
      <vt:lpstr>Orchestrated Conversation:  Stationary and Limiting Distributions</vt:lpstr>
      <vt:lpstr>Orchestrated Conversation:  Stationary and Limiting Distributions</vt:lpstr>
      <vt:lpstr>Stationary and Limiting Distributions</vt:lpstr>
      <vt:lpstr>Stationary and Limiting Distributions</vt:lpstr>
      <vt:lpstr>Stationary and Limiting Distributions</vt:lpstr>
      <vt:lpstr>Stationary and Limiting Distributions</vt:lpstr>
      <vt:lpstr>Stationary and Limiting Distributions</vt:lpstr>
      <vt:lpstr>Orchestrated Conversation: Stationary and Limiting Distributions</vt:lpstr>
      <vt:lpstr>Stationary and Limiting Distributions</vt:lpstr>
      <vt:lpstr>Stationary and Limiting Distributions</vt:lpstr>
      <vt:lpstr>Stationary and Limiting Distributions</vt:lpstr>
      <vt:lpstr>Stationary and Limiting Distributions</vt:lpstr>
      <vt:lpstr>Stationary and Limiting Distributions</vt:lpstr>
      <vt:lpstr>Practicing some problems on Markov Chains</vt:lpstr>
      <vt:lpstr>Practicing some problems on Markov Chains</vt:lpstr>
      <vt:lpstr>Practicing some problems on Markov Chains</vt:lpstr>
      <vt:lpstr>Practicing some problems on Markov Chains</vt:lpstr>
      <vt:lpstr>Practicing some problems on Markov Chains</vt:lpstr>
      <vt:lpstr>Practicing some problems on Markov Chains</vt:lpstr>
      <vt:lpstr>Practicing some problems on Markov Chains</vt:lpstr>
      <vt:lpstr>Practicing some problems on Markov Chains</vt:lpstr>
      <vt:lpstr>Practicing some problems on Markov Chains</vt:lpstr>
      <vt:lpstr>Brownian Motion (Wiener Process)</vt:lpstr>
      <vt:lpstr>Brownian Motion (Wiener Process)</vt:lpstr>
      <vt:lpstr>Brownian Motion (Wiener Process)</vt:lpstr>
      <vt:lpstr>Brownian Motion (Wiener Process)</vt:lpstr>
      <vt:lpstr>Brownian Motion (Wiener Process)</vt:lpstr>
      <vt:lpstr>Brownian Motion (Wiener Process)</vt:lpstr>
      <vt:lpstr>Brownian Motion (Wiener Process)</vt:lpstr>
      <vt:lpstr>Brownian Motion (Wiener Process)</vt:lpstr>
      <vt:lpstr>Brownian Motion (Wiener Process)</vt:lpstr>
      <vt:lpstr>Brownian Motion (Wiener Process)</vt:lpstr>
      <vt:lpstr>Brownian Motion (Wiener Process)</vt:lpstr>
      <vt:lpstr>Post-work for Lesson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Matrices</dc:title>
  <dc:creator>Mani Krishna</dc:creator>
  <cp:lastModifiedBy>Hossein</cp:lastModifiedBy>
  <cp:revision>1198</cp:revision>
  <dcterms:created xsi:type="dcterms:W3CDTF">2016-08-14T23:39:53Z</dcterms:created>
  <dcterms:modified xsi:type="dcterms:W3CDTF">2020-12-07T14:00:59Z</dcterms:modified>
</cp:coreProperties>
</file>